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</p:sldIdLst>
  <p:sldSz cx="18288000" cy="10287000"/>
  <p:notesSz cx="6858000" cy="9144000"/>
  <p:embeddedFontLst>
    <p:embeddedFont>
      <p:font typeface="Alata" pitchFamily="2" charset="0"/>
      <p:regular r:id="rId15"/>
    </p:embeddedFont>
    <p:embeddedFont>
      <p:font typeface="Atkinson Hyperlegible Bold" pitchFamily="2" charset="0"/>
      <p:regular r:id="rId16"/>
    </p:embeddedFont>
    <p:embeddedFont>
      <p:font typeface="Garet" pitchFamily="2" charset="0"/>
      <p:regular r:id="rId17"/>
    </p:embeddedFont>
    <p:embeddedFont>
      <p:font typeface="Garet Bold" pitchFamily="2" charset="0"/>
      <p:regular r:id="rId18"/>
    </p:embeddedFont>
    <p:embeddedFont>
      <p:font typeface="Lexend Exa" pitchFamily="2" charset="0"/>
      <p:regular r:id="rId19"/>
    </p:embeddedFont>
    <p:embeddedFont>
      <p:font typeface="Liham" pitchFamily="2" charset="0"/>
      <p:regular r:id="rId20"/>
    </p:embeddedFont>
    <p:embeddedFont>
      <p:font typeface="Trebuchet MS" panose="020B0603020202020204" pitchFamily="34" charset="0"/>
      <p:regular r:id="rId21"/>
    </p:embeddedFont>
    <p:embeddedFont>
      <p:font typeface="Trebuchet MS Bold" panose="020B0703020202020204" pitchFamily="3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4.fntdata" /><Relationship Id="rId26" Type="http://schemas.openxmlformats.org/officeDocument/2006/relationships/tableStyles" Target="tableStyles.xml" /><Relationship Id="rId3" Type="http://schemas.openxmlformats.org/officeDocument/2006/relationships/slide" Target="slides/slide2.xml" /><Relationship Id="rId21" Type="http://schemas.openxmlformats.org/officeDocument/2006/relationships/font" Target="fonts/font7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3.fntdata" /><Relationship Id="rId25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font" Target="fonts/font2.fntdata" /><Relationship Id="rId20" Type="http://schemas.openxmlformats.org/officeDocument/2006/relationships/font" Target="fonts/font6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font" Target="fonts/font1.fntdata" /><Relationship Id="rId23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font" Target="fonts/font5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notesMaster" Target="notesMasters/notesMaster1.xml" /><Relationship Id="rId22" Type="http://schemas.openxmlformats.org/officeDocument/2006/relationships/font" Target="fonts/font8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3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1048894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02.09.2024</a:t>
            </a:fld>
            <a:endParaRPr lang="cs-CZ"/>
          </a:p>
        </p:txBody>
      </p:sp>
      <p:sp>
        <p:nvSpPr>
          <p:cNvPr id="1048895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1048896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1048897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1048898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104860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104860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104860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104860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104860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919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533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008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3171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958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129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3753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3404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888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94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491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9/2/2024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123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035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44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435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0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07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image" Target="../media/image4.png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image" Target="../media/image3.png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9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8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6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9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0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3.jpe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6.png" /><Relationship Id="rId4" Type="http://schemas.openxmlformats.org/officeDocument/2006/relationships/image" Target="../media/image15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8.png" /><Relationship Id="rId4" Type="http://schemas.openxmlformats.org/officeDocument/2006/relationships/image" Target="../media/image15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1.png" /><Relationship Id="rId4" Type="http://schemas.openxmlformats.org/officeDocument/2006/relationships/image" Target="../media/image20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3.png" /><Relationship Id="rId4" Type="http://schemas.openxmlformats.org/officeDocument/2006/relationships/image" Target="../media/image22.png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/>
          <p:cNvGrpSpPr/>
          <p:nvPr/>
        </p:nvGrpSpPr>
        <p:grpSpPr>
          <a:xfrm>
            <a:off x="14058995" y="94"/>
            <a:ext cx="1842135" cy="10294620"/>
            <a:chOff x="0" y="0"/>
            <a:chExt cx="2456180" cy="13726160"/>
          </a:xfrm>
        </p:grpSpPr>
        <p:sp>
          <p:nvSpPr>
            <p:cNvPr id="1048584" name="Freeform 3"/>
            <p:cNvSpPr/>
            <p:nvPr/>
          </p:nvSpPr>
          <p:spPr>
            <a:xfrm>
              <a:off x="127" y="7874"/>
              <a:ext cx="2455418" cy="13709650"/>
            </a:xfrm>
            <a:custGeom>
              <a:avLst/>
              <a:gdLst/>
              <a:ahLst/>
              <a:cxnLst/>
              <a:rect l="l" t="t" r="r" b="b"/>
              <a:pathLst>
                <a:path w="2455418" h="13709650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27" name="Group 4"/>
          <p:cNvGrpSpPr/>
          <p:nvPr/>
        </p:nvGrpSpPr>
        <p:grpSpPr>
          <a:xfrm>
            <a:off x="11165774" y="5535200"/>
            <a:ext cx="7129462" cy="4759642"/>
            <a:chOff x="0" y="0"/>
            <a:chExt cx="9505950" cy="6346190"/>
          </a:xfrm>
        </p:grpSpPr>
        <p:sp>
          <p:nvSpPr>
            <p:cNvPr id="1048585" name="Freeform 5"/>
            <p:cNvSpPr/>
            <p:nvPr/>
          </p:nvSpPr>
          <p:spPr>
            <a:xfrm>
              <a:off x="4191" y="1651"/>
              <a:ext cx="9497441" cy="6341999"/>
            </a:xfrm>
            <a:custGeom>
              <a:avLst/>
              <a:gdLst/>
              <a:ahLst/>
              <a:cxnLst/>
              <a:rect l="l" t="t" r="r" b="b"/>
              <a:pathLst>
                <a:path w="9497441" h="6341999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28" name="Group 6"/>
          <p:cNvGrpSpPr/>
          <p:nvPr/>
        </p:nvGrpSpPr>
        <p:grpSpPr>
          <a:xfrm>
            <a:off x="13773150" y="0"/>
            <a:ext cx="4514850" cy="10287000"/>
            <a:chOff x="0" y="0"/>
            <a:chExt cx="6019800" cy="13716000"/>
          </a:xfrm>
        </p:grpSpPr>
        <p:sp>
          <p:nvSpPr>
            <p:cNvPr id="1048586" name="Freeform 7"/>
            <p:cNvSpPr/>
            <p:nvPr/>
          </p:nvSpPr>
          <p:spPr>
            <a:xfrm>
              <a:off x="0" y="0"/>
              <a:ext cx="6019800" cy="13716000"/>
            </a:xfrm>
            <a:custGeom>
              <a:avLst/>
              <a:gdLst/>
              <a:ahLst/>
              <a:cxnLst/>
              <a:rect l="l" t="t" r="r" b="b"/>
              <a:pathLst>
                <a:path w="6019800" h="137160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id="29" name="Group 8"/>
          <p:cNvGrpSpPr/>
          <p:nvPr/>
        </p:nvGrpSpPr>
        <p:grpSpPr>
          <a:xfrm>
            <a:off x="14404317" y="0"/>
            <a:ext cx="3884295" cy="10287000"/>
            <a:chOff x="0" y="0"/>
            <a:chExt cx="5179060" cy="13716000"/>
          </a:xfrm>
        </p:grpSpPr>
        <p:sp>
          <p:nvSpPr>
            <p:cNvPr id="1048587" name="Freeform 9"/>
            <p:cNvSpPr/>
            <p:nvPr/>
          </p:nvSpPr>
          <p:spPr>
            <a:xfrm>
              <a:off x="0" y="0"/>
              <a:ext cx="5178298" cy="13716000"/>
            </a:xfrm>
            <a:custGeom>
              <a:avLst/>
              <a:gdLst/>
              <a:ahLst/>
              <a:cxnLst/>
              <a:rect l="l" t="t" r="r" b="b"/>
              <a:pathLst>
                <a:path w="5178298" h="13716000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id="30" name="Group 10"/>
          <p:cNvGrpSpPr/>
          <p:nvPr/>
        </p:nvGrpSpPr>
        <p:grpSpPr>
          <a:xfrm>
            <a:off x="13401675" y="4572000"/>
            <a:ext cx="4886325" cy="5715000"/>
            <a:chOff x="0" y="0"/>
            <a:chExt cx="6515100" cy="7620000"/>
          </a:xfrm>
        </p:grpSpPr>
        <p:sp>
          <p:nvSpPr>
            <p:cNvPr id="1048588" name="Freeform 11"/>
            <p:cNvSpPr/>
            <p:nvPr/>
          </p:nvSpPr>
          <p:spPr>
            <a:xfrm>
              <a:off x="0" y="0"/>
              <a:ext cx="6515100" cy="7620000"/>
            </a:xfrm>
            <a:custGeom>
              <a:avLst/>
              <a:gdLst/>
              <a:ahLst/>
              <a:cxnLst/>
              <a:rect l="l" t="t" r="r" b="b"/>
              <a:pathLst>
                <a:path w="6515100" h="76200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31" name="Group 12"/>
          <p:cNvGrpSpPr/>
          <p:nvPr/>
        </p:nvGrpSpPr>
        <p:grpSpPr>
          <a:xfrm>
            <a:off x="14006895" y="0"/>
            <a:ext cx="4281488" cy="10287000"/>
            <a:chOff x="0" y="0"/>
            <a:chExt cx="5708650" cy="13716000"/>
          </a:xfrm>
        </p:grpSpPr>
        <p:sp>
          <p:nvSpPr>
            <p:cNvPr id="1048589" name="Freeform 13"/>
            <p:cNvSpPr/>
            <p:nvPr/>
          </p:nvSpPr>
          <p:spPr>
            <a:xfrm>
              <a:off x="0" y="0"/>
              <a:ext cx="5708142" cy="13716000"/>
            </a:xfrm>
            <a:custGeom>
              <a:avLst/>
              <a:gdLst/>
              <a:ahLst/>
              <a:cxnLst/>
              <a:rect l="l" t="t" r="r" b="b"/>
              <a:pathLst>
                <a:path w="5708142" h="13716000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id="32" name="Group 14"/>
          <p:cNvGrpSpPr/>
          <p:nvPr/>
        </p:nvGrpSpPr>
        <p:grpSpPr>
          <a:xfrm>
            <a:off x="16344900" y="0"/>
            <a:ext cx="1943100" cy="10287000"/>
            <a:chOff x="0" y="0"/>
            <a:chExt cx="2590800" cy="13716000"/>
          </a:xfrm>
        </p:grpSpPr>
        <p:sp>
          <p:nvSpPr>
            <p:cNvPr id="1048590" name="Freeform 15"/>
            <p:cNvSpPr/>
            <p:nvPr/>
          </p:nvSpPr>
          <p:spPr>
            <a:xfrm>
              <a:off x="0" y="0"/>
              <a:ext cx="2590800" cy="13716000"/>
            </a:xfrm>
            <a:custGeom>
              <a:avLst/>
              <a:gdLst/>
              <a:ahLst/>
              <a:cxnLst/>
              <a:rect l="l" t="t" r="r" b="b"/>
              <a:pathLst>
                <a:path w="2590800" h="137160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id="33" name="Group 16"/>
          <p:cNvGrpSpPr/>
          <p:nvPr/>
        </p:nvGrpSpPr>
        <p:grpSpPr>
          <a:xfrm>
            <a:off x="16404370" y="0"/>
            <a:ext cx="1884045" cy="10287000"/>
            <a:chOff x="0" y="0"/>
            <a:chExt cx="2512060" cy="13716000"/>
          </a:xfrm>
        </p:grpSpPr>
        <p:sp>
          <p:nvSpPr>
            <p:cNvPr id="1048591" name="Freeform 17"/>
            <p:cNvSpPr/>
            <p:nvPr/>
          </p:nvSpPr>
          <p:spPr>
            <a:xfrm>
              <a:off x="0" y="0"/>
              <a:ext cx="2511552" cy="13716000"/>
            </a:xfrm>
            <a:custGeom>
              <a:avLst/>
              <a:gdLst/>
              <a:ahLst/>
              <a:cxnLst/>
              <a:rect l="l" t="t" r="r" b="b"/>
              <a:pathLst>
                <a:path w="2511552" h="13716000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id="34" name="Group 18"/>
          <p:cNvGrpSpPr/>
          <p:nvPr/>
        </p:nvGrpSpPr>
        <p:grpSpPr>
          <a:xfrm>
            <a:off x="15559088" y="5386388"/>
            <a:ext cx="2728912" cy="4900612"/>
            <a:chOff x="0" y="0"/>
            <a:chExt cx="3638550" cy="6534150"/>
          </a:xfrm>
        </p:grpSpPr>
        <p:sp>
          <p:nvSpPr>
            <p:cNvPr id="1048592" name="Freeform 19"/>
            <p:cNvSpPr/>
            <p:nvPr/>
          </p:nvSpPr>
          <p:spPr>
            <a:xfrm>
              <a:off x="0" y="0"/>
              <a:ext cx="3638550" cy="6534150"/>
            </a:xfrm>
            <a:custGeom>
              <a:avLst/>
              <a:gdLst/>
              <a:ahLst/>
              <a:cxnLst/>
              <a:rect l="l" t="t" r="r" b="b"/>
              <a:pathLst>
                <a:path w="3638550" h="65341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35" name="Group 20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1048593" name="Freeform 21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sp>
        <p:nvSpPr>
          <p:cNvPr id="1048594" name="Freeform 22"/>
          <p:cNvSpPr/>
          <p:nvPr/>
        </p:nvSpPr>
        <p:spPr>
          <a:xfrm>
            <a:off x="1314448" y="1485900"/>
            <a:ext cx="2614612" cy="2000250"/>
          </a:xfrm>
          <a:custGeom>
            <a:avLst/>
            <a:gdLst/>
            <a:ahLst/>
            <a:cxnLst/>
            <a:rect l="l" t="t" r="r" b="b"/>
            <a:pathLst>
              <a:path w="2614612" h="2000250">
                <a:moveTo>
                  <a:pt x="0" y="0"/>
                </a:moveTo>
                <a:lnTo>
                  <a:pt x="2614613" y="0"/>
                </a:lnTo>
                <a:lnTo>
                  <a:pt x="2614613" y="2000250"/>
                </a:lnTo>
                <a:lnTo>
                  <a:pt x="0" y="20002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6" name="Group 23"/>
          <p:cNvGrpSpPr/>
          <p:nvPr/>
        </p:nvGrpSpPr>
        <p:grpSpPr>
          <a:xfrm>
            <a:off x="5629275" y="1785938"/>
            <a:ext cx="2500312" cy="2157412"/>
            <a:chOff x="0" y="0"/>
            <a:chExt cx="3333750" cy="2876550"/>
          </a:xfrm>
        </p:grpSpPr>
        <p:sp>
          <p:nvSpPr>
            <p:cNvPr id="1048595" name="Freeform 24"/>
            <p:cNvSpPr/>
            <p:nvPr/>
          </p:nvSpPr>
          <p:spPr>
            <a:xfrm>
              <a:off x="0" y="0"/>
              <a:ext cx="3333750" cy="2876550"/>
            </a:xfrm>
            <a:custGeom>
              <a:avLst/>
              <a:gdLst/>
              <a:ahLst/>
              <a:cxnLst/>
              <a:rect l="l" t="t" r="r" b="b"/>
              <a:pathLst>
                <a:path w="3333750" h="2876550">
                  <a:moveTo>
                    <a:pt x="2614676" y="0"/>
                  </a:moveTo>
                  <a:lnTo>
                    <a:pt x="719074" y="0"/>
                  </a:lnTo>
                  <a:lnTo>
                    <a:pt x="0" y="1438148"/>
                  </a:lnTo>
                  <a:lnTo>
                    <a:pt x="719074" y="2876550"/>
                  </a:lnTo>
                  <a:lnTo>
                    <a:pt x="2614676" y="2876550"/>
                  </a:lnTo>
                  <a:lnTo>
                    <a:pt x="3333750" y="1438148"/>
                  </a:lnTo>
                  <a:lnTo>
                    <a:pt x="2614676" y="0"/>
                  </a:lnTo>
                  <a:close/>
                </a:path>
              </a:pathLst>
            </a:custGeom>
            <a:solidFill>
              <a:srgbClr val="42D0A1"/>
            </a:solidFill>
          </p:spPr>
        </p:sp>
      </p:grpSp>
      <p:grpSp>
        <p:nvGrpSpPr>
          <p:cNvPr id="37" name="Group 25"/>
          <p:cNvGrpSpPr/>
          <p:nvPr/>
        </p:nvGrpSpPr>
        <p:grpSpPr>
          <a:xfrm>
            <a:off x="5700712" y="7843838"/>
            <a:ext cx="1085850" cy="928688"/>
            <a:chOff x="0" y="0"/>
            <a:chExt cx="1447800" cy="1238250"/>
          </a:xfrm>
        </p:grpSpPr>
        <p:sp>
          <p:nvSpPr>
            <p:cNvPr id="1048596" name="Freeform 26"/>
            <p:cNvSpPr/>
            <p:nvPr/>
          </p:nvSpPr>
          <p:spPr>
            <a:xfrm>
              <a:off x="0" y="0"/>
              <a:ext cx="1447800" cy="1238250"/>
            </a:xfrm>
            <a:custGeom>
              <a:avLst/>
              <a:gdLst/>
              <a:ahLst/>
              <a:cxnLst/>
              <a:rect l="l" t="t" r="r" b="b"/>
              <a:pathLst>
                <a:path w="1447800" h="1238250">
                  <a:moveTo>
                    <a:pt x="1138174" y="0"/>
                  </a:moveTo>
                  <a:lnTo>
                    <a:pt x="309626" y="0"/>
                  </a:lnTo>
                  <a:lnTo>
                    <a:pt x="0" y="619252"/>
                  </a:lnTo>
                  <a:lnTo>
                    <a:pt x="309626" y="1238250"/>
                  </a:lnTo>
                  <a:lnTo>
                    <a:pt x="1138174" y="1238250"/>
                  </a:lnTo>
                  <a:lnTo>
                    <a:pt x="1447800" y="619252"/>
                  </a:lnTo>
                  <a:lnTo>
                    <a:pt x="1138174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sp>
        <p:nvSpPr>
          <p:cNvPr id="1048597" name="Freeform 27"/>
          <p:cNvSpPr/>
          <p:nvPr/>
        </p:nvSpPr>
        <p:spPr>
          <a:xfrm>
            <a:off x="1014412" y="9701212"/>
            <a:ext cx="3214688" cy="300038"/>
          </a:xfrm>
          <a:custGeom>
            <a:avLst/>
            <a:gdLst/>
            <a:ahLst/>
            <a:cxnLst/>
            <a:rect l="l" t="t" r="r" b="b"/>
            <a:pathLst>
              <a:path w="3214688" h="30003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6666" r="-66666"/>
            </a:stretch>
          </a:blipFill>
        </p:spPr>
      </p:sp>
      <p:sp>
        <p:nvSpPr>
          <p:cNvPr id="1048598" name="TextBox 28"/>
          <p:cNvSpPr txBox="1"/>
          <p:nvPr/>
        </p:nvSpPr>
        <p:spPr>
          <a:xfrm>
            <a:off x="401309" y="1746495"/>
            <a:ext cx="14973300" cy="144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0F0F0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Employee Data Analysis using Excel </a:t>
            </a:r>
          </a:p>
          <a:p>
            <a:pPr algn="l">
              <a:lnSpc>
                <a:spcPts val="5759"/>
              </a:lnSpc>
            </a:pPr>
            <a:endParaRPr lang="en-US" sz="4800">
              <a:solidFill>
                <a:srgbClr val="0F0F0F"/>
              </a:solidFill>
              <a:latin typeface="Atkinson Hyperlegible Bold"/>
              <a:ea typeface="Atkinson Hyperlegible Bold"/>
              <a:cs typeface="Atkinson Hyperlegible Bold"/>
              <a:sym typeface="Atkinson Hyperlegible Bold"/>
            </a:endParaRPr>
          </a:p>
        </p:txBody>
      </p:sp>
      <p:sp>
        <p:nvSpPr>
          <p:cNvPr id="1048599" name="TextBox 29"/>
          <p:cNvSpPr txBox="1"/>
          <p:nvPr/>
        </p:nvSpPr>
        <p:spPr>
          <a:xfrm>
            <a:off x="17030127" y="9707466"/>
            <a:ext cx="226693" cy="25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</a:p>
        </p:txBody>
      </p:sp>
      <p:sp>
        <p:nvSpPr>
          <p:cNvPr id="1048600" name="TextBox 30"/>
          <p:cNvSpPr txBox="1"/>
          <p:nvPr/>
        </p:nvSpPr>
        <p:spPr>
          <a:xfrm>
            <a:off x="1006394" y="3668749"/>
            <a:ext cx="13223081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738" spc="34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STUDENT NAME :</a:t>
            </a:r>
            <a:r>
              <a:rPr lang="en-GB" sz="3738" spc="34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IN" sz="3738" spc="34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KALAIVANI K</a:t>
            </a:r>
            <a:endParaRPr lang="en-US" sz="3738" spc="34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4486"/>
              </a:lnSpc>
            </a:pPr>
            <a:r>
              <a:rPr lang="en-US" sz="3738" spc="34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REGISTER NO      : </a:t>
            </a:r>
            <a:r>
              <a:rPr lang="en-US" altLang="en-GB" sz="3738" spc="34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312205</a:t>
            </a:r>
            <a:r>
              <a:rPr lang="en-IN" altLang="en-GB" sz="3738" spc="34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582</a:t>
            </a:r>
            <a:endParaRPr lang="en-US" sz="3738" spc="34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4486"/>
              </a:lnSpc>
            </a:pPr>
            <a:r>
              <a:rPr lang="en-US" sz="3738" spc="34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DEPARTMENT      : B.COM(G)</a:t>
            </a:r>
          </a:p>
          <a:p>
            <a:pPr algn="l">
              <a:lnSpc>
                <a:spcPts val="4486"/>
              </a:lnSpc>
            </a:pPr>
            <a:r>
              <a:rPr lang="en-US" sz="3738" spc="34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COLLEGE              : </a:t>
            </a:r>
          </a:p>
        </p:txBody>
      </p:sp>
      <p:sp>
        <p:nvSpPr>
          <p:cNvPr id="1048601" name="TextBox 32"/>
          <p:cNvSpPr txBox="1"/>
          <p:nvPr/>
        </p:nvSpPr>
        <p:spPr>
          <a:xfrm>
            <a:off x="5217841" y="5440852"/>
            <a:ext cx="12728264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SRI MUTHUKUMARAN ARTS &amp;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 spc="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SCIENCE COLLEGE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2"/>
          <p:cNvGrpSpPr/>
          <p:nvPr/>
        </p:nvGrpSpPr>
        <p:grpSpPr>
          <a:xfrm>
            <a:off x="14058995" y="94"/>
            <a:ext cx="1842135" cy="10294620"/>
            <a:chOff x="0" y="0"/>
            <a:chExt cx="2456180" cy="13726160"/>
          </a:xfrm>
        </p:grpSpPr>
        <p:sp>
          <p:nvSpPr>
            <p:cNvPr id="1048779" name="Freeform 3"/>
            <p:cNvSpPr/>
            <p:nvPr/>
          </p:nvSpPr>
          <p:spPr>
            <a:xfrm>
              <a:off x="127" y="7874"/>
              <a:ext cx="2455418" cy="13709650"/>
            </a:xfrm>
            <a:custGeom>
              <a:avLst/>
              <a:gdLst/>
              <a:ahLst/>
              <a:cxnLst/>
              <a:rect l="l" t="t" r="r" b="b"/>
              <a:pathLst>
                <a:path w="2455418" h="13709650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137" name="Group 4"/>
          <p:cNvGrpSpPr/>
          <p:nvPr/>
        </p:nvGrpSpPr>
        <p:grpSpPr>
          <a:xfrm>
            <a:off x="11165774" y="5535200"/>
            <a:ext cx="7129462" cy="4759642"/>
            <a:chOff x="0" y="0"/>
            <a:chExt cx="9505950" cy="6346190"/>
          </a:xfrm>
        </p:grpSpPr>
        <p:sp>
          <p:nvSpPr>
            <p:cNvPr id="1048780" name="Freeform 5"/>
            <p:cNvSpPr/>
            <p:nvPr/>
          </p:nvSpPr>
          <p:spPr>
            <a:xfrm>
              <a:off x="4191" y="1651"/>
              <a:ext cx="9497441" cy="6341999"/>
            </a:xfrm>
            <a:custGeom>
              <a:avLst/>
              <a:gdLst/>
              <a:ahLst/>
              <a:cxnLst/>
              <a:rect l="l" t="t" r="r" b="b"/>
              <a:pathLst>
                <a:path w="9497441" h="6341999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138" name="Group 6"/>
          <p:cNvGrpSpPr/>
          <p:nvPr/>
        </p:nvGrpSpPr>
        <p:grpSpPr>
          <a:xfrm>
            <a:off x="13773150" y="0"/>
            <a:ext cx="4514850" cy="10287000"/>
            <a:chOff x="0" y="0"/>
            <a:chExt cx="6019800" cy="13716000"/>
          </a:xfrm>
        </p:grpSpPr>
        <p:sp>
          <p:nvSpPr>
            <p:cNvPr id="1048781" name="Freeform 7"/>
            <p:cNvSpPr/>
            <p:nvPr/>
          </p:nvSpPr>
          <p:spPr>
            <a:xfrm>
              <a:off x="0" y="0"/>
              <a:ext cx="6019800" cy="13716000"/>
            </a:xfrm>
            <a:custGeom>
              <a:avLst/>
              <a:gdLst/>
              <a:ahLst/>
              <a:cxnLst/>
              <a:rect l="l" t="t" r="r" b="b"/>
              <a:pathLst>
                <a:path w="6019800" h="137160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id="139" name="Group 8"/>
          <p:cNvGrpSpPr/>
          <p:nvPr/>
        </p:nvGrpSpPr>
        <p:grpSpPr>
          <a:xfrm>
            <a:off x="14404317" y="0"/>
            <a:ext cx="3884295" cy="10287000"/>
            <a:chOff x="0" y="0"/>
            <a:chExt cx="5179060" cy="13716000"/>
          </a:xfrm>
        </p:grpSpPr>
        <p:sp>
          <p:nvSpPr>
            <p:cNvPr id="1048782" name="Freeform 9"/>
            <p:cNvSpPr/>
            <p:nvPr/>
          </p:nvSpPr>
          <p:spPr>
            <a:xfrm>
              <a:off x="0" y="0"/>
              <a:ext cx="5178298" cy="13716000"/>
            </a:xfrm>
            <a:custGeom>
              <a:avLst/>
              <a:gdLst/>
              <a:ahLst/>
              <a:cxnLst/>
              <a:rect l="l" t="t" r="r" b="b"/>
              <a:pathLst>
                <a:path w="5178298" h="13716000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id="140" name="Group 10"/>
          <p:cNvGrpSpPr/>
          <p:nvPr/>
        </p:nvGrpSpPr>
        <p:grpSpPr>
          <a:xfrm>
            <a:off x="13401675" y="4572000"/>
            <a:ext cx="4886325" cy="5715000"/>
            <a:chOff x="0" y="0"/>
            <a:chExt cx="6515100" cy="7620000"/>
          </a:xfrm>
        </p:grpSpPr>
        <p:sp>
          <p:nvSpPr>
            <p:cNvPr id="1048783" name="Freeform 11"/>
            <p:cNvSpPr/>
            <p:nvPr/>
          </p:nvSpPr>
          <p:spPr>
            <a:xfrm>
              <a:off x="0" y="0"/>
              <a:ext cx="6515100" cy="7620000"/>
            </a:xfrm>
            <a:custGeom>
              <a:avLst/>
              <a:gdLst/>
              <a:ahLst/>
              <a:cxnLst/>
              <a:rect l="l" t="t" r="r" b="b"/>
              <a:pathLst>
                <a:path w="6515100" h="76200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41" name="Group 12"/>
          <p:cNvGrpSpPr/>
          <p:nvPr/>
        </p:nvGrpSpPr>
        <p:grpSpPr>
          <a:xfrm>
            <a:off x="14006895" y="0"/>
            <a:ext cx="4281488" cy="10287000"/>
            <a:chOff x="0" y="0"/>
            <a:chExt cx="5708650" cy="13716000"/>
          </a:xfrm>
        </p:grpSpPr>
        <p:sp>
          <p:nvSpPr>
            <p:cNvPr id="1048784" name="Freeform 13"/>
            <p:cNvSpPr/>
            <p:nvPr/>
          </p:nvSpPr>
          <p:spPr>
            <a:xfrm>
              <a:off x="0" y="0"/>
              <a:ext cx="5708142" cy="13716000"/>
            </a:xfrm>
            <a:custGeom>
              <a:avLst/>
              <a:gdLst/>
              <a:ahLst/>
              <a:cxnLst/>
              <a:rect l="l" t="t" r="r" b="b"/>
              <a:pathLst>
                <a:path w="5708142" h="13716000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id="142" name="Group 14"/>
          <p:cNvGrpSpPr/>
          <p:nvPr/>
        </p:nvGrpSpPr>
        <p:grpSpPr>
          <a:xfrm>
            <a:off x="16344900" y="0"/>
            <a:ext cx="1943100" cy="10287000"/>
            <a:chOff x="0" y="0"/>
            <a:chExt cx="2590800" cy="13716000"/>
          </a:xfrm>
        </p:grpSpPr>
        <p:sp>
          <p:nvSpPr>
            <p:cNvPr id="1048785" name="Freeform 15"/>
            <p:cNvSpPr/>
            <p:nvPr/>
          </p:nvSpPr>
          <p:spPr>
            <a:xfrm>
              <a:off x="0" y="0"/>
              <a:ext cx="2590800" cy="13716000"/>
            </a:xfrm>
            <a:custGeom>
              <a:avLst/>
              <a:gdLst/>
              <a:ahLst/>
              <a:cxnLst/>
              <a:rect l="l" t="t" r="r" b="b"/>
              <a:pathLst>
                <a:path w="2590800" h="137160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id="143" name="Group 16"/>
          <p:cNvGrpSpPr/>
          <p:nvPr/>
        </p:nvGrpSpPr>
        <p:grpSpPr>
          <a:xfrm>
            <a:off x="16404370" y="0"/>
            <a:ext cx="1884045" cy="10287000"/>
            <a:chOff x="0" y="0"/>
            <a:chExt cx="2512060" cy="13716000"/>
          </a:xfrm>
        </p:grpSpPr>
        <p:sp>
          <p:nvSpPr>
            <p:cNvPr id="1048786" name="Freeform 17"/>
            <p:cNvSpPr/>
            <p:nvPr/>
          </p:nvSpPr>
          <p:spPr>
            <a:xfrm>
              <a:off x="0" y="0"/>
              <a:ext cx="2511552" cy="13716000"/>
            </a:xfrm>
            <a:custGeom>
              <a:avLst/>
              <a:gdLst/>
              <a:ahLst/>
              <a:cxnLst/>
              <a:rect l="l" t="t" r="r" b="b"/>
              <a:pathLst>
                <a:path w="2511552" h="13716000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id="144" name="Group 18"/>
          <p:cNvGrpSpPr/>
          <p:nvPr/>
        </p:nvGrpSpPr>
        <p:grpSpPr>
          <a:xfrm>
            <a:off x="15559088" y="5386388"/>
            <a:ext cx="2728912" cy="4900612"/>
            <a:chOff x="0" y="0"/>
            <a:chExt cx="3638550" cy="6534150"/>
          </a:xfrm>
        </p:grpSpPr>
        <p:sp>
          <p:nvSpPr>
            <p:cNvPr id="1048787" name="Freeform 19"/>
            <p:cNvSpPr/>
            <p:nvPr/>
          </p:nvSpPr>
          <p:spPr>
            <a:xfrm>
              <a:off x="0" y="0"/>
              <a:ext cx="3638550" cy="6534150"/>
            </a:xfrm>
            <a:custGeom>
              <a:avLst/>
              <a:gdLst/>
              <a:ahLst/>
              <a:cxnLst/>
              <a:rect l="l" t="t" r="r" b="b"/>
              <a:pathLst>
                <a:path w="3638550" h="65341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45" name="Group 20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1048788" name="Freeform 21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id="146" name="Group 22"/>
          <p:cNvGrpSpPr/>
          <p:nvPr/>
        </p:nvGrpSpPr>
        <p:grpSpPr>
          <a:xfrm>
            <a:off x="14030325" y="8843962"/>
            <a:ext cx="271462" cy="271462"/>
            <a:chOff x="0" y="0"/>
            <a:chExt cx="361950" cy="361950"/>
          </a:xfrm>
        </p:grpSpPr>
        <p:sp>
          <p:nvSpPr>
            <p:cNvPr id="1048789" name="Freeform 23"/>
            <p:cNvSpPr/>
            <p:nvPr/>
          </p:nvSpPr>
          <p:spPr>
            <a:xfrm>
              <a:off x="0" y="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sp>
        <p:nvSpPr>
          <p:cNvPr id="1048790" name="Freeform 24"/>
          <p:cNvSpPr/>
          <p:nvPr/>
        </p:nvSpPr>
        <p:spPr>
          <a:xfrm>
            <a:off x="2500312" y="9701212"/>
            <a:ext cx="114300" cy="266700"/>
          </a:xfrm>
          <a:custGeom>
            <a:avLst/>
            <a:gdLst/>
            <a:ahLst/>
            <a:cxnLst/>
            <a:rect l="l" t="t" r="r" b="b"/>
            <a:pathLst>
              <a:path w="114300" h="266700">
                <a:moveTo>
                  <a:pt x="0" y="0"/>
                </a:moveTo>
                <a:lnTo>
                  <a:pt x="114300" y="0"/>
                </a:lnTo>
                <a:lnTo>
                  <a:pt x="114300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666" r="-66666"/>
            </a:stretch>
          </a:blipFill>
        </p:spPr>
      </p:sp>
      <p:grpSp>
        <p:nvGrpSpPr>
          <p:cNvPr id="147" name="Group 25"/>
          <p:cNvGrpSpPr/>
          <p:nvPr/>
        </p:nvGrpSpPr>
        <p:grpSpPr>
          <a:xfrm>
            <a:off x="15087600" y="787712"/>
            <a:ext cx="685800" cy="685800"/>
            <a:chOff x="0" y="0"/>
            <a:chExt cx="914400" cy="914400"/>
          </a:xfrm>
        </p:grpSpPr>
        <p:sp>
          <p:nvSpPr>
            <p:cNvPr id="1048791" name="Freeform 26"/>
            <p:cNvSpPr/>
            <p:nvPr/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sp>
        <p:nvSpPr>
          <p:cNvPr id="1048792" name="TextBox 27"/>
          <p:cNvSpPr txBox="1"/>
          <p:nvPr/>
        </p:nvSpPr>
        <p:spPr>
          <a:xfrm>
            <a:off x="1109662" y="2314575"/>
            <a:ext cx="13356874" cy="5078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699" spc="33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Logisitics</a:t>
            </a:r>
            <a:r>
              <a:rPr lang="en-US" sz="3699" spc="33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modelling is a process that uses computer system to simulate different scenarios related to transportation o goods.</a:t>
            </a:r>
          </a:p>
          <a:p>
            <a:pPr algn="l">
              <a:lnSpc>
                <a:spcPts val="4439"/>
              </a:lnSpc>
            </a:pPr>
            <a:endParaRPr lang="en-US" sz="3699" spc="33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>
              <a:lnSpc>
                <a:spcPts val="4439"/>
              </a:lnSpc>
              <a:spcBef>
                <a:spcPct val="0"/>
              </a:spcBef>
            </a:pPr>
            <a:r>
              <a:rPr lang="en-US" sz="3699" spc="33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This helps companies gain a better understanding opportunities for cost saving and efficiency and anticipate future trends </a:t>
            </a:r>
            <a:r>
              <a:rPr lang="en-US" sz="3699" spc="33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efficieny</a:t>
            </a:r>
            <a:r>
              <a:rPr lang="en-US" sz="3699" spc="33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and anticipate future trends and changes.</a:t>
            </a:r>
          </a:p>
          <a:p>
            <a:pPr algn="l">
              <a:lnSpc>
                <a:spcPts val="4439"/>
              </a:lnSpc>
              <a:spcBef>
                <a:spcPct val="0"/>
              </a:spcBef>
            </a:pPr>
            <a:endParaRPr lang="en-US" sz="3699" spc="33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8793" name="TextBox 28"/>
          <p:cNvSpPr txBox="1"/>
          <p:nvPr/>
        </p:nvSpPr>
        <p:spPr>
          <a:xfrm>
            <a:off x="1109662" y="431005"/>
            <a:ext cx="4955856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spc="-44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MODELLING</a:t>
            </a:r>
          </a:p>
        </p:txBody>
      </p:sp>
      <p:sp>
        <p:nvSpPr>
          <p:cNvPr id="1048794" name="AutoShape 29"/>
          <p:cNvSpPr/>
          <p:nvPr/>
        </p:nvSpPr>
        <p:spPr>
          <a:xfrm>
            <a:off x="944913" y="1574005"/>
            <a:ext cx="539400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795" name="Freeform 30"/>
          <p:cNvSpPr/>
          <p:nvPr/>
        </p:nvSpPr>
        <p:spPr>
          <a:xfrm>
            <a:off x="749545" y="2504222"/>
            <a:ext cx="279155" cy="279155"/>
          </a:xfrm>
          <a:custGeom>
            <a:avLst/>
            <a:gdLst/>
            <a:ahLst/>
            <a:cxnLst/>
            <a:rect l="l" t="t" r="r" b="b"/>
            <a:pathLst>
              <a:path w="279155" h="279155">
                <a:moveTo>
                  <a:pt x="0" y="0"/>
                </a:moveTo>
                <a:lnTo>
                  <a:pt x="279155" y="0"/>
                </a:lnTo>
                <a:lnTo>
                  <a:pt x="279155" y="279156"/>
                </a:lnTo>
                <a:lnTo>
                  <a:pt x="0" y="279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96" name="Freeform 31"/>
          <p:cNvSpPr/>
          <p:nvPr/>
        </p:nvSpPr>
        <p:spPr>
          <a:xfrm>
            <a:off x="749545" y="4735860"/>
            <a:ext cx="279155" cy="279155"/>
          </a:xfrm>
          <a:custGeom>
            <a:avLst/>
            <a:gdLst/>
            <a:ahLst/>
            <a:cxnLst/>
            <a:rect l="l" t="t" r="r" b="b"/>
            <a:pathLst>
              <a:path w="279155" h="279155">
                <a:moveTo>
                  <a:pt x="0" y="0"/>
                </a:moveTo>
                <a:lnTo>
                  <a:pt x="279155" y="0"/>
                </a:lnTo>
                <a:lnTo>
                  <a:pt x="279155" y="279156"/>
                </a:lnTo>
                <a:lnTo>
                  <a:pt x="0" y="279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97" name="TextBox 32"/>
          <p:cNvSpPr txBox="1"/>
          <p:nvPr/>
        </p:nvSpPr>
        <p:spPr>
          <a:xfrm>
            <a:off x="16915827" y="9707466"/>
            <a:ext cx="342900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2"/>
          <p:cNvGrpSpPr/>
          <p:nvPr/>
        </p:nvGrpSpPr>
        <p:grpSpPr>
          <a:xfrm>
            <a:off x="14058995" y="94"/>
            <a:ext cx="1842135" cy="10294620"/>
            <a:chOff x="0" y="0"/>
            <a:chExt cx="2456180" cy="13726160"/>
          </a:xfrm>
        </p:grpSpPr>
        <p:sp>
          <p:nvSpPr>
            <p:cNvPr id="1048798" name="Freeform 3"/>
            <p:cNvSpPr/>
            <p:nvPr/>
          </p:nvSpPr>
          <p:spPr>
            <a:xfrm>
              <a:off x="127" y="7874"/>
              <a:ext cx="2455418" cy="13709650"/>
            </a:xfrm>
            <a:custGeom>
              <a:avLst/>
              <a:gdLst/>
              <a:ahLst/>
              <a:cxnLst/>
              <a:rect l="l" t="t" r="r" b="b"/>
              <a:pathLst>
                <a:path w="2455418" h="13709650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150" name="Group 4"/>
          <p:cNvGrpSpPr/>
          <p:nvPr/>
        </p:nvGrpSpPr>
        <p:grpSpPr>
          <a:xfrm>
            <a:off x="11165774" y="5535200"/>
            <a:ext cx="7129462" cy="4759642"/>
            <a:chOff x="0" y="0"/>
            <a:chExt cx="9505950" cy="6346190"/>
          </a:xfrm>
        </p:grpSpPr>
        <p:sp>
          <p:nvSpPr>
            <p:cNvPr id="1048799" name="Freeform 5"/>
            <p:cNvSpPr/>
            <p:nvPr/>
          </p:nvSpPr>
          <p:spPr>
            <a:xfrm>
              <a:off x="4191" y="1651"/>
              <a:ext cx="9497441" cy="6341999"/>
            </a:xfrm>
            <a:custGeom>
              <a:avLst/>
              <a:gdLst/>
              <a:ahLst/>
              <a:cxnLst/>
              <a:rect l="l" t="t" r="r" b="b"/>
              <a:pathLst>
                <a:path w="9497441" h="6341999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151" name="Group 6"/>
          <p:cNvGrpSpPr/>
          <p:nvPr/>
        </p:nvGrpSpPr>
        <p:grpSpPr>
          <a:xfrm>
            <a:off x="13773150" y="0"/>
            <a:ext cx="4514850" cy="10287000"/>
            <a:chOff x="0" y="0"/>
            <a:chExt cx="6019800" cy="13716000"/>
          </a:xfrm>
        </p:grpSpPr>
        <p:sp>
          <p:nvSpPr>
            <p:cNvPr id="1048800" name="Freeform 7"/>
            <p:cNvSpPr/>
            <p:nvPr/>
          </p:nvSpPr>
          <p:spPr>
            <a:xfrm>
              <a:off x="0" y="0"/>
              <a:ext cx="6019800" cy="13716000"/>
            </a:xfrm>
            <a:custGeom>
              <a:avLst/>
              <a:gdLst/>
              <a:ahLst/>
              <a:cxnLst/>
              <a:rect l="l" t="t" r="r" b="b"/>
              <a:pathLst>
                <a:path w="6019800" h="137160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id="152" name="Group 8"/>
          <p:cNvGrpSpPr/>
          <p:nvPr/>
        </p:nvGrpSpPr>
        <p:grpSpPr>
          <a:xfrm>
            <a:off x="14404317" y="0"/>
            <a:ext cx="3884295" cy="10287000"/>
            <a:chOff x="0" y="0"/>
            <a:chExt cx="5179060" cy="13716000"/>
          </a:xfrm>
        </p:grpSpPr>
        <p:sp>
          <p:nvSpPr>
            <p:cNvPr id="1048801" name="Freeform 9"/>
            <p:cNvSpPr/>
            <p:nvPr/>
          </p:nvSpPr>
          <p:spPr>
            <a:xfrm>
              <a:off x="0" y="0"/>
              <a:ext cx="5178298" cy="13716000"/>
            </a:xfrm>
            <a:custGeom>
              <a:avLst/>
              <a:gdLst/>
              <a:ahLst/>
              <a:cxnLst/>
              <a:rect l="l" t="t" r="r" b="b"/>
              <a:pathLst>
                <a:path w="5178298" h="13716000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id="153" name="Group 10"/>
          <p:cNvGrpSpPr/>
          <p:nvPr/>
        </p:nvGrpSpPr>
        <p:grpSpPr>
          <a:xfrm>
            <a:off x="13401675" y="4572000"/>
            <a:ext cx="4886325" cy="5715000"/>
            <a:chOff x="0" y="0"/>
            <a:chExt cx="6515100" cy="7620000"/>
          </a:xfrm>
        </p:grpSpPr>
        <p:sp>
          <p:nvSpPr>
            <p:cNvPr id="1048802" name="Freeform 11"/>
            <p:cNvSpPr/>
            <p:nvPr/>
          </p:nvSpPr>
          <p:spPr>
            <a:xfrm>
              <a:off x="0" y="0"/>
              <a:ext cx="6515100" cy="7620000"/>
            </a:xfrm>
            <a:custGeom>
              <a:avLst/>
              <a:gdLst/>
              <a:ahLst/>
              <a:cxnLst/>
              <a:rect l="l" t="t" r="r" b="b"/>
              <a:pathLst>
                <a:path w="6515100" h="76200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54" name="Group 12"/>
          <p:cNvGrpSpPr/>
          <p:nvPr/>
        </p:nvGrpSpPr>
        <p:grpSpPr>
          <a:xfrm>
            <a:off x="14006895" y="0"/>
            <a:ext cx="4281488" cy="10287000"/>
            <a:chOff x="0" y="0"/>
            <a:chExt cx="5708650" cy="13716000"/>
          </a:xfrm>
        </p:grpSpPr>
        <p:sp>
          <p:nvSpPr>
            <p:cNvPr id="1048803" name="Freeform 13"/>
            <p:cNvSpPr/>
            <p:nvPr/>
          </p:nvSpPr>
          <p:spPr>
            <a:xfrm>
              <a:off x="0" y="0"/>
              <a:ext cx="5708142" cy="13716000"/>
            </a:xfrm>
            <a:custGeom>
              <a:avLst/>
              <a:gdLst/>
              <a:ahLst/>
              <a:cxnLst/>
              <a:rect l="l" t="t" r="r" b="b"/>
              <a:pathLst>
                <a:path w="5708142" h="13716000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id="155" name="Group 14"/>
          <p:cNvGrpSpPr/>
          <p:nvPr/>
        </p:nvGrpSpPr>
        <p:grpSpPr>
          <a:xfrm>
            <a:off x="16344900" y="0"/>
            <a:ext cx="1943100" cy="10287000"/>
            <a:chOff x="0" y="0"/>
            <a:chExt cx="2590800" cy="13716000"/>
          </a:xfrm>
        </p:grpSpPr>
        <p:sp>
          <p:nvSpPr>
            <p:cNvPr id="1048804" name="Freeform 15"/>
            <p:cNvSpPr/>
            <p:nvPr/>
          </p:nvSpPr>
          <p:spPr>
            <a:xfrm>
              <a:off x="0" y="0"/>
              <a:ext cx="2590800" cy="13716000"/>
            </a:xfrm>
            <a:custGeom>
              <a:avLst/>
              <a:gdLst/>
              <a:ahLst/>
              <a:cxnLst/>
              <a:rect l="l" t="t" r="r" b="b"/>
              <a:pathLst>
                <a:path w="2590800" h="137160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id="156" name="Group 16"/>
          <p:cNvGrpSpPr/>
          <p:nvPr/>
        </p:nvGrpSpPr>
        <p:grpSpPr>
          <a:xfrm>
            <a:off x="16404370" y="0"/>
            <a:ext cx="1884045" cy="10287000"/>
            <a:chOff x="0" y="0"/>
            <a:chExt cx="2512060" cy="13716000"/>
          </a:xfrm>
        </p:grpSpPr>
        <p:sp>
          <p:nvSpPr>
            <p:cNvPr id="1048805" name="Freeform 17"/>
            <p:cNvSpPr/>
            <p:nvPr/>
          </p:nvSpPr>
          <p:spPr>
            <a:xfrm>
              <a:off x="0" y="0"/>
              <a:ext cx="2511552" cy="13716000"/>
            </a:xfrm>
            <a:custGeom>
              <a:avLst/>
              <a:gdLst/>
              <a:ahLst/>
              <a:cxnLst/>
              <a:rect l="l" t="t" r="r" b="b"/>
              <a:pathLst>
                <a:path w="2511552" h="13716000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id="157" name="Group 18"/>
          <p:cNvGrpSpPr/>
          <p:nvPr/>
        </p:nvGrpSpPr>
        <p:grpSpPr>
          <a:xfrm>
            <a:off x="15559088" y="5386388"/>
            <a:ext cx="2728912" cy="4900612"/>
            <a:chOff x="0" y="0"/>
            <a:chExt cx="3638550" cy="6534150"/>
          </a:xfrm>
        </p:grpSpPr>
        <p:sp>
          <p:nvSpPr>
            <p:cNvPr id="1048806" name="Freeform 19"/>
            <p:cNvSpPr/>
            <p:nvPr/>
          </p:nvSpPr>
          <p:spPr>
            <a:xfrm>
              <a:off x="0" y="0"/>
              <a:ext cx="3638550" cy="6534150"/>
            </a:xfrm>
            <a:custGeom>
              <a:avLst/>
              <a:gdLst/>
              <a:ahLst/>
              <a:cxnLst/>
              <a:rect l="l" t="t" r="r" b="b"/>
              <a:pathLst>
                <a:path w="3638550" h="65341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58" name="Group 20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1048807" name="Freeform 21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id="159" name="Group 22"/>
          <p:cNvGrpSpPr/>
          <p:nvPr/>
        </p:nvGrpSpPr>
        <p:grpSpPr>
          <a:xfrm>
            <a:off x="10930030" y="542925"/>
            <a:ext cx="471488" cy="485775"/>
            <a:chOff x="0" y="0"/>
            <a:chExt cx="628650" cy="647700"/>
          </a:xfrm>
        </p:grpSpPr>
        <p:sp>
          <p:nvSpPr>
            <p:cNvPr id="1048808" name="Freeform 23"/>
            <p:cNvSpPr/>
            <p:nvPr/>
          </p:nvSpPr>
          <p:spPr>
            <a:xfrm>
              <a:off x="0" y="0"/>
              <a:ext cx="628650" cy="647700"/>
            </a:xfrm>
            <a:custGeom>
              <a:avLst/>
              <a:gdLst/>
              <a:ahLst/>
              <a:cxnLst/>
              <a:rect l="l" t="t" r="r" b="b"/>
              <a:pathLst>
                <a:path w="628650" h="64770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sp>
        <p:nvSpPr>
          <p:cNvPr id="1048809" name="Freeform 24"/>
          <p:cNvSpPr/>
          <p:nvPr/>
        </p:nvSpPr>
        <p:spPr>
          <a:xfrm>
            <a:off x="2500312" y="9701212"/>
            <a:ext cx="114300" cy="266700"/>
          </a:xfrm>
          <a:custGeom>
            <a:avLst/>
            <a:gdLst/>
            <a:ahLst/>
            <a:cxnLst/>
            <a:rect l="l" t="t" r="r" b="b"/>
            <a:pathLst>
              <a:path w="114300" h="266700">
                <a:moveTo>
                  <a:pt x="0" y="0"/>
                </a:moveTo>
                <a:lnTo>
                  <a:pt x="114300" y="0"/>
                </a:lnTo>
                <a:lnTo>
                  <a:pt x="114300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666" r="-66666"/>
            </a:stretch>
          </a:blipFill>
        </p:spPr>
      </p:sp>
      <p:sp>
        <p:nvSpPr>
          <p:cNvPr id="1048810" name="TextBox 25"/>
          <p:cNvSpPr txBox="1"/>
          <p:nvPr/>
        </p:nvSpPr>
        <p:spPr>
          <a:xfrm>
            <a:off x="671512" y="766762"/>
            <a:ext cx="7410230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RESULTS</a:t>
            </a:r>
          </a:p>
        </p:txBody>
      </p:sp>
      <p:sp>
        <p:nvSpPr>
          <p:cNvPr id="1048811" name="TextBox 26"/>
          <p:cNvSpPr txBox="1"/>
          <p:nvPr/>
        </p:nvSpPr>
        <p:spPr>
          <a:xfrm>
            <a:off x="858357" y="2441349"/>
            <a:ext cx="13872149" cy="653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June 2024: Net sales of Rs: 22.08 crore a 17.01% increase year over year</a:t>
            </a:r>
          </a:p>
          <a:p>
            <a:pPr algn="l">
              <a:lnSpc>
                <a:spcPts val="4320"/>
              </a:lnSpc>
            </a:pPr>
            <a:endParaRPr lang="en-US" sz="3600" spc="32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March 2024: Net sales of Rs: 20.05 Crore a 6.77% decrease year over year</a:t>
            </a:r>
          </a:p>
          <a:p>
            <a:pPr algn="l">
              <a:lnSpc>
                <a:spcPts val="4320"/>
              </a:lnSpc>
            </a:pPr>
            <a:endParaRPr lang="en-US" sz="3600" spc="32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December 2023: Net sales of Rs: 16.25 crore, a 25.04% decrease year over year</a:t>
            </a:r>
          </a:p>
          <a:p>
            <a:pPr algn="l">
              <a:lnSpc>
                <a:spcPts val="4320"/>
              </a:lnSpc>
            </a:pPr>
            <a:endParaRPr lang="en-US" sz="3600" spc="32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September 2023: Net sales of Rs.16.46 crore, a 13.06% decrease year over year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endParaRPr lang="en-US" sz="3600" spc="32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8812" name="AutoShape 27"/>
          <p:cNvSpPr/>
          <p:nvPr/>
        </p:nvSpPr>
        <p:spPr>
          <a:xfrm>
            <a:off x="335756" y="1881188"/>
            <a:ext cx="5032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813" name="Freeform 28"/>
          <p:cNvSpPr/>
          <p:nvPr/>
        </p:nvSpPr>
        <p:spPr>
          <a:xfrm>
            <a:off x="530890" y="2590611"/>
            <a:ext cx="281245" cy="281245"/>
          </a:xfrm>
          <a:custGeom>
            <a:avLst/>
            <a:gdLst/>
            <a:ahLst/>
            <a:cxnLst/>
            <a:rect l="l" t="t" r="r" b="b"/>
            <a:pathLst>
              <a:path w="281245" h="281245">
                <a:moveTo>
                  <a:pt x="0" y="0"/>
                </a:moveTo>
                <a:lnTo>
                  <a:pt x="281245" y="0"/>
                </a:lnTo>
                <a:lnTo>
                  <a:pt x="281245" y="281245"/>
                </a:lnTo>
                <a:lnTo>
                  <a:pt x="0" y="281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814" name="TextBox 29"/>
          <p:cNvSpPr txBox="1"/>
          <p:nvPr/>
        </p:nvSpPr>
        <p:spPr>
          <a:xfrm>
            <a:off x="16915827" y="9707466"/>
            <a:ext cx="342900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11</a:t>
            </a:r>
          </a:p>
        </p:txBody>
      </p:sp>
      <p:sp>
        <p:nvSpPr>
          <p:cNvPr id="1048815" name="Freeform 30"/>
          <p:cNvSpPr/>
          <p:nvPr/>
        </p:nvSpPr>
        <p:spPr>
          <a:xfrm>
            <a:off x="530890" y="4290755"/>
            <a:ext cx="281245" cy="281245"/>
          </a:xfrm>
          <a:custGeom>
            <a:avLst/>
            <a:gdLst/>
            <a:ahLst/>
            <a:cxnLst/>
            <a:rect l="l" t="t" r="r" b="b"/>
            <a:pathLst>
              <a:path w="281245" h="281245">
                <a:moveTo>
                  <a:pt x="0" y="0"/>
                </a:moveTo>
                <a:lnTo>
                  <a:pt x="281245" y="0"/>
                </a:lnTo>
                <a:lnTo>
                  <a:pt x="281245" y="281245"/>
                </a:lnTo>
                <a:lnTo>
                  <a:pt x="0" y="281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816" name="Freeform 31"/>
          <p:cNvSpPr/>
          <p:nvPr/>
        </p:nvSpPr>
        <p:spPr>
          <a:xfrm>
            <a:off x="530890" y="5874415"/>
            <a:ext cx="281245" cy="281245"/>
          </a:xfrm>
          <a:custGeom>
            <a:avLst/>
            <a:gdLst/>
            <a:ahLst/>
            <a:cxnLst/>
            <a:rect l="l" t="t" r="r" b="b"/>
            <a:pathLst>
              <a:path w="281245" h="281245">
                <a:moveTo>
                  <a:pt x="0" y="0"/>
                </a:moveTo>
                <a:lnTo>
                  <a:pt x="281245" y="0"/>
                </a:lnTo>
                <a:lnTo>
                  <a:pt x="281245" y="281245"/>
                </a:lnTo>
                <a:lnTo>
                  <a:pt x="0" y="281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817" name="Freeform 32"/>
          <p:cNvSpPr/>
          <p:nvPr/>
        </p:nvSpPr>
        <p:spPr>
          <a:xfrm>
            <a:off x="530890" y="7460585"/>
            <a:ext cx="281245" cy="281245"/>
          </a:xfrm>
          <a:custGeom>
            <a:avLst/>
            <a:gdLst/>
            <a:ahLst/>
            <a:cxnLst/>
            <a:rect l="l" t="t" r="r" b="b"/>
            <a:pathLst>
              <a:path w="281245" h="281245">
                <a:moveTo>
                  <a:pt x="0" y="0"/>
                </a:moveTo>
                <a:lnTo>
                  <a:pt x="281245" y="0"/>
                </a:lnTo>
                <a:lnTo>
                  <a:pt x="281245" y="281245"/>
                </a:lnTo>
                <a:lnTo>
                  <a:pt x="0" y="281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2097153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542" y="8656792"/>
            <a:ext cx="6772386" cy="208884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2"/>
          <p:cNvGrpSpPr/>
          <p:nvPr/>
        </p:nvGrpSpPr>
        <p:grpSpPr>
          <a:xfrm>
            <a:off x="14058995" y="94"/>
            <a:ext cx="1842135" cy="10294620"/>
            <a:chOff x="0" y="0"/>
            <a:chExt cx="2456180" cy="13726160"/>
          </a:xfrm>
        </p:grpSpPr>
        <p:sp>
          <p:nvSpPr>
            <p:cNvPr id="1048818" name="Freeform 3"/>
            <p:cNvSpPr/>
            <p:nvPr/>
          </p:nvSpPr>
          <p:spPr>
            <a:xfrm>
              <a:off x="127" y="7874"/>
              <a:ext cx="2455418" cy="13709650"/>
            </a:xfrm>
            <a:custGeom>
              <a:avLst/>
              <a:gdLst/>
              <a:ahLst/>
              <a:cxnLst/>
              <a:rect l="l" t="t" r="r" b="b"/>
              <a:pathLst>
                <a:path w="2455418" h="13709650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162" name="Group 4"/>
          <p:cNvGrpSpPr/>
          <p:nvPr/>
        </p:nvGrpSpPr>
        <p:grpSpPr>
          <a:xfrm>
            <a:off x="11165774" y="5535200"/>
            <a:ext cx="7129462" cy="4759642"/>
            <a:chOff x="0" y="0"/>
            <a:chExt cx="9505950" cy="6346190"/>
          </a:xfrm>
        </p:grpSpPr>
        <p:sp>
          <p:nvSpPr>
            <p:cNvPr id="1048819" name="Freeform 5"/>
            <p:cNvSpPr/>
            <p:nvPr/>
          </p:nvSpPr>
          <p:spPr>
            <a:xfrm>
              <a:off x="4191" y="1651"/>
              <a:ext cx="9497441" cy="6341999"/>
            </a:xfrm>
            <a:custGeom>
              <a:avLst/>
              <a:gdLst/>
              <a:ahLst/>
              <a:cxnLst/>
              <a:rect l="l" t="t" r="r" b="b"/>
              <a:pathLst>
                <a:path w="9497441" h="6341999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163" name="Group 6"/>
          <p:cNvGrpSpPr/>
          <p:nvPr/>
        </p:nvGrpSpPr>
        <p:grpSpPr>
          <a:xfrm>
            <a:off x="13773150" y="0"/>
            <a:ext cx="4514850" cy="10287000"/>
            <a:chOff x="0" y="0"/>
            <a:chExt cx="6019800" cy="13716000"/>
          </a:xfrm>
        </p:grpSpPr>
        <p:sp>
          <p:nvSpPr>
            <p:cNvPr id="1048820" name="Freeform 7"/>
            <p:cNvSpPr/>
            <p:nvPr/>
          </p:nvSpPr>
          <p:spPr>
            <a:xfrm>
              <a:off x="0" y="0"/>
              <a:ext cx="6019800" cy="13716000"/>
            </a:xfrm>
            <a:custGeom>
              <a:avLst/>
              <a:gdLst/>
              <a:ahLst/>
              <a:cxnLst/>
              <a:rect l="l" t="t" r="r" b="b"/>
              <a:pathLst>
                <a:path w="6019800" h="137160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id="164" name="Group 8"/>
          <p:cNvGrpSpPr/>
          <p:nvPr/>
        </p:nvGrpSpPr>
        <p:grpSpPr>
          <a:xfrm>
            <a:off x="14404317" y="0"/>
            <a:ext cx="3884295" cy="10287000"/>
            <a:chOff x="0" y="0"/>
            <a:chExt cx="5179060" cy="13716000"/>
          </a:xfrm>
        </p:grpSpPr>
        <p:sp>
          <p:nvSpPr>
            <p:cNvPr id="1048821" name="Freeform 9"/>
            <p:cNvSpPr/>
            <p:nvPr/>
          </p:nvSpPr>
          <p:spPr>
            <a:xfrm>
              <a:off x="0" y="0"/>
              <a:ext cx="5178298" cy="13716000"/>
            </a:xfrm>
            <a:custGeom>
              <a:avLst/>
              <a:gdLst/>
              <a:ahLst/>
              <a:cxnLst/>
              <a:rect l="l" t="t" r="r" b="b"/>
              <a:pathLst>
                <a:path w="5178298" h="13716000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id="165" name="Group 10"/>
          <p:cNvGrpSpPr/>
          <p:nvPr/>
        </p:nvGrpSpPr>
        <p:grpSpPr>
          <a:xfrm>
            <a:off x="13401675" y="4572000"/>
            <a:ext cx="4886325" cy="5715000"/>
            <a:chOff x="0" y="0"/>
            <a:chExt cx="6515100" cy="7620000"/>
          </a:xfrm>
        </p:grpSpPr>
        <p:sp>
          <p:nvSpPr>
            <p:cNvPr id="1048822" name="Freeform 11"/>
            <p:cNvSpPr/>
            <p:nvPr/>
          </p:nvSpPr>
          <p:spPr>
            <a:xfrm>
              <a:off x="0" y="0"/>
              <a:ext cx="6515100" cy="7620000"/>
            </a:xfrm>
            <a:custGeom>
              <a:avLst/>
              <a:gdLst/>
              <a:ahLst/>
              <a:cxnLst/>
              <a:rect l="l" t="t" r="r" b="b"/>
              <a:pathLst>
                <a:path w="6515100" h="76200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66" name="Group 12"/>
          <p:cNvGrpSpPr/>
          <p:nvPr/>
        </p:nvGrpSpPr>
        <p:grpSpPr>
          <a:xfrm>
            <a:off x="14006895" y="0"/>
            <a:ext cx="4281488" cy="10287000"/>
            <a:chOff x="0" y="0"/>
            <a:chExt cx="5708650" cy="13716000"/>
          </a:xfrm>
        </p:grpSpPr>
        <p:sp>
          <p:nvSpPr>
            <p:cNvPr id="1048823" name="Freeform 13"/>
            <p:cNvSpPr/>
            <p:nvPr/>
          </p:nvSpPr>
          <p:spPr>
            <a:xfrm>
              <a:off x="0" y="0"/>
              <a:ext cx="5708142" cy="13716000"/>
            </a:xfrm>
            <a:custGeom>
              <a:avLst/>
              <a:gdLst/>
              <a:ahLst/>
              <a:cxnLst/>
              <a:rect l="l" t="t" r="r" b="b"/>
              <a:pathLst>
                <a:path w="5708142" h="13716000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id="167" name="Group 14"/>
          <p:cNvGrpSpPr/>
          <p:nvPr/>
        </p:nvGrpSpPr>
        <p:grpSpPr>
          <a:xfrm>
            <a:off x="16344900" y="0"/>
            <a:ext cx="1943100" cy="10287000"/>
            <a:chOff x="0" y="0"/>
            <a:chExt cx="2590800" cy="13716000"/>
          </a:xfrm>
        </p:grpSpPr>
        <p:sp>
          <p:nvSpPr>
            <p:cNvPr id="1048824" name="Freeform 15"/>
            <p:cNvSpPr/>
            <p:nvPr/>
          </p:nvSpPr>
          <p:spPr>
            <a:xfrm>
              <a:off x="0" y="0"/>
              <a:ext cx="2590800" cy="13716000"/>
            </a:xfrm>
            <a:custGeom>
              <a:avLst/>
              <a:gdLst/>
              <a:ahLst/>
              <a:cxnLst/>
              <a:rect l="l" t="t" r="r" b="b"/>
              <a:pathLst>
                <a:path w="2590800" h="137160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id="168" name="Group 16"/>
          <p:cNvGrpSpPr/>
          <p:nvPr/>
        </p:nvGrpSpPr>
        <p:grpSpPr>
          <a:xfrm>
            <a:off x="16558069" y="6000"/>
            <a:ext cx="1884045" cy="10287000"/>
            <a:chOff x="0" y="0"/>
            <a:chExt cx="2512060" cy="13716000"/>
          </a:xfrm>
        </p:grpSpPr>
        <p:sp>
          <p:nvSpPr>
            <p:cNvPr id="1048825" name="Freeform 17"/>
            <p:cNvSpPr/>
            <p:nvPr/>
          </p:nvSpPr>
          <p:spPr>
            <a:xfrm>
              <a:off x="0" y="0"/>
              <a:ext cx="2511552" cy="13716000"/>
            </a:xfrm>
            <a:custGeom>
              <a:avLst/>
              <a:gdLst/>
              <a:ahLst/>
              <a:cxnLst/>
              <a:rect l="l" t="t" r="r" b="b"/>
              <a:pathLst>
                <a:path w="2511552" h="13716000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id="169" name="Group 18"/>
          <p:cNvGrpSpPr/>
          <p:nvPr/>
        </p:nvGrpSpPr>
        <p:grpSpPr>
          <a:xfrm>
            <a:off x="15559088" y="5386388"/>
            <a:ext cx="2728912" cy="4900612"/>
            <a:chOff x="0" y="0"/>
            <a:chExt cx="3638550" cy="6534150"/>
          </a:xfrm>
        </p:grpSpPr>
        <p:sp>
          <p:nvSpPr>
            <p:cNvPr id="1048826" name="Freeform 19"/>
            <p:cNvSpPr/>
            <p:nvPr/>
          </p:nvSpPr>
          <p:spPr>
            <a:xfrm>
              <a:off x="0" y="0"/>
              <a:ext cx="3638550" cy="6534150"/>
            </a:xfrm>
            <a:custGeom>
              <a:avLst/>
              <a:gdLst/>
              <a:ahLst/>
              <a:cxnLst/>
              <a:rect l="l" t="t" r="r" b="b"/>
              <a:pathLst>
                <a:path w="3638550" h="65341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70" name="Group 20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1048827" name="Freeform 21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sp>
        <p:nvSpPr>
          <p:cNvPr id="1048828" name="TextBox 22"/>
          <p:cNvSpPr txBox="1"/>
          <p:nvPr/>
        </p:nvSpPr>
        <p:spPr>
          <a:xfrm>
            <a:off x="1132998" y="587691"/>
            <a:ext cx="16022002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Conclusion</a:t>
            </a:r>
          </a:p>
        </p:txBody>
      </p:sp>
      <p:sp>
        <p:nvSpPr>
          <p:cNvPr id="1048829" name="TextBox 23"/>
          <p:cNvSpPr txBox="1"/>
          <p:nvPr/>
        </p:nvSpPr>
        <p:spPr>
          <a:xfrm>
            <a:off x="1333631" y="2381250"/>
            <a:ext cx="12439519" cy="436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Logistics management is a vital part of modern business operation it can help business and improve efficiency reduce costs, and enhance customer experiencce here are some logistics companies in india </a:t>
            </a:r>
          </a:p>
          <a:p>
            <a:pPr algn="l">
              <a:lnSpc>
                <a:spcPts val="4320"/>
              </a:lnSpc>
            </a:pPr>
            <a:endParaRPr lang="en-US" sz="3600" spc="32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 conclusion logistics management is a critical component of modern business operation, and its importances cannot be overstated.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endParaRPr lang="en-US" sz="3600" spc="32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8830" name="AutoShape 24"/>
          <p:cNvSpPr/>
          <p:nvPr/>
        </p:nvSpPr>
        <p:spPr>
          <a:xfrm flipV="1">
            <a:off x="1132998" y="1673541"/>
            <a:ext cx="4730644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831" name="Freeform 25"/>
          <p:cNvSpPr/>
          <p:nvPr/>
        </p:nvSpPr>
        <p:spPr>
          <a:xfrm>
            <a:off x="848757" y="2514892"/>
            <a:ext cx="359887" cy="359887"/>
          </a:xfrm>
          <a:custGeom>
            <a:avLst/>
            <a:gdLst/>
            <a:ahLst/>
            <a:cxnLst/>
            <a:rect l="l" t="t" r="r" b="b"/>
            <a:pathLst>
              <a:path w="359887" h="359887">
                <a:moveTo>
                  <a:pt x="0" y="0"/>
                </a:moveTo>
                <a:lnTo>
                  <a:pt x="359886" y="0"/>
                </a:lnTo>
                <a:lnTo>
                  <a:pt x="359886" y="359887"/>
                </a:lnTo>
                <a:lnTo>
                  <a:pt x="0" y="359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832" name="Freeform 26"/>
          <p:cNvSpPr/>
          <p:nvPr/>
        </p:nvSpPr>
        <p:spPr>
          <a:xfrm>
            <a:off x="848757" y="5206444"/>
            <a:ext cx="359887" cy="359887"/>
          </a:xfrm>
          <a:custGeom>
            <a:avLst/>
            <a:gdLst/>
            <a:ahLst/>
            <a:cxnLst/>
            <a:rect l="l" t="t" r="r" b="b"/>
            <a:pathLst>
              <a:path w="359887" h="359887">
                <a:moveTo>
                  <a:pt x="0" y="0"/>
                </a:moveTo>
                <a:lnTo>
                  <a:pt x="359886" y="0"/>
                </a:lnTo>
                <a:lnTo>
                  <a:pt x="359886" y="359887"/>
                </a:lnTo>
                <a:lnTo>
                  <a:pt x="0" y="359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833" name="AutoShape 27"/>
          <p:cNvSpPr/>
          <p:nvPr/>
        </p:nvSpPr>
        <p:spPr>
          <a:xfrm>
            <a:off x="4307271" y="7817644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1048834" name="Freeform 28"/>
          <p:cNvSpPr/>
          <p:nvPr/>
        </p:nvSpPr>
        <p:spPr>
          <a:xfrm>
            <a:off x="11863642" y="6962202"/>
            <a:ext cx="481746" cy="488857"/>
          </a:xfrm>
          <a:custGeom>
            <a:avLst/>
            <a:gdLst/>
            <a:ahLst/>
            <a:cxnLst/>
            <a:rect l="l" t="t" r="r" b="b"/>
            <a:pathLst>
              <a:path w="481746" h="488857">
                <a:moveTo>
                  <a:pt x="0" y="0"/>
                </a:moveTo>
                <a:lnTo>
                  <a:pt x="481746" y="0"/>
                </a:lnTo>
                <a:lnTo>
                  <a:pt x="481746" y="488857"/>
                </a:lnTo>
                <a:lnTo>
                  <a:pt x="0" y="488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835" name="Freeform 29"/>
          <p:cNvSpPr/>
          <p:nvPr/>
        </p:nvSpPr>
        <p:spPr>
          <a:xfrm>
            <a:off x="11863642" y="7669562"/>
            <a:ext cx="145928" cy="148082"/>
          </a:xfrm>
          <a:custGeom>
            <a:avLst/>
            <a:gdLst/>
            <a:ahLst/>
            <a:cxnLst/>
            <a:rect l="l" t="t" r="r" b="b"/>
            <a:pathLst>
              <a:path w="145928" h="148082">
                <a:moveTo>
                  <a:pt x="0" y="0"/>
                </a:moveTo>
                <a:lnTo>
                  <a:pt x="145928" y="0"/>
                </a:lnTo>
                <a:lnTo>
                  <a:pt x="145928" y="148082"/>
                </a:lnTo>
                <a:lnTo>
                  <a:pt x="0" y="148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836" name="Freeform 30"/>
          <p:cNvSpPr/>
          <p:nvPr/>
        </p:nvSpPr>
        <p:spPr>
          <a:xfrm>
            <a:off x="-7144" y="7429500"/>
            <a:ext cx="2257014" cy="3118990"/>
          </a:xfrm>
          <a:custGeom>
            <a:avLst/>
            <a:gdLst/>
            <a:ahLst/>
            <a:cxnLst/>
            <a:rect l="l" t="t" r="r" b="b"/>
            <a:pathLst>
              <a:path w="2257014" h="3118990">
                <a:moveTo>
                  <a:pt x="0" y="0"/>
                </a:moveTo>
                <a:lnTo>
                  <a:pt x="2257015" y="0"/>
                </a:lnTo>
                <a:lnTo>
                  <a:pt x="2257015" y="3118990"/>
                </a:lnTo>
                <a:lnTo>
                  <a:pt x="0" y="3118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837" name="Freeform 31"/>
          <p:cNvSpPr/>
          <p:nvPr/>
        </p:nvSpPr>
        <p:spPr>
          <a:xfrm>
            <a:off x="16130793" y="-244211"/>
            <a:ext cx="2257014" cy="3118990"/>
          </a:xfrm>
          <a:custGeom>
            <a:avLst/>
            <a:gdLst/>
            <a:ahLst/>
            <a:cxnLst/>
            <a:rect l="l" t="t" r="r" b="b"/>
            <a:pathLst>
              <a:path w="2257014" h="3118990">
                <a:moveTo>
                  <a:pt x="0" y="0"/>
                </a:moveTo>
                <a:lnTo>
                  <a:pt x="2257014" y="0"/>
                </a:lnTo>
                <a:lnTo>
                  <a:pt x="2257014" y="3118990"/>
                </a:lnTo>
                <a:lnTo>
                  <a:pt x="0" y="3118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Freeform 4"/>
          <p:cNvSpPr/>
          <p:nvPr/>
        </p:nvSpPr>
        <p:spPr>
          <a:xfrm>
            <a:off x="11165774" y="0"/>
            <a:ext cx="7129462" cy="10294843"/>
          </a:xfrm>
          <a:custGeom>
            <a:avLst/>
            <a:gdLst/>
            <a:ahLst/>
            <a:cxnLst/>
            <a:rect l="l" t="t" r="r" b="b"/>
            <a:pathLst>
              <a:path w="7129462" h="10294843">
                <a:moveTo>
                  <a:pt x="0" y="0"/>
                </a:moveTo>
                <a:lnTo>
                  <a:pt x="7129463" y="0"/>
                </a:lnTo>
                <a:lnTo>
                  <a:pt x="7129463" y="10294843"/>
                </a:lnTo>
                <a:lnTo>
                  <a:pt x="0" y="102948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4" name="Group 5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1048610" name="Freeform 6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id="45" name="Group 7"/>
          <p:cNvGrpSpPr/>
          <p:nvPr/>
        </p:nvGrpSpPr>
        <p:grpSpPr>
          <a:xfrm>
            <a:off x="14030325" y="8043862"/>
            <a:ext cx="685800" cy="685800"/>
            <a:chOff x="0" y="0"/>
            <a:chExt cx="914400" cy="914400"/>
          </a:xfrm>
        </p:grpSpPr>
        <p:sp>
          <p:nvSpPr>
            <p:cNvPr id="1048611" name="Freeform 8"/>
            <p:cNvSpPr/>
            <p:nvPr/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grpSp>
        <p:nvGrpSpPr>
          <p:cNvPr id="46" name="Group 9"/>
          <p:cNvGrpSpPr/>
          <p:nvPr/>
        </p:nvGrpSpPr>
        <p:grpSpPr>
          <a:xfrm>
            <a:off x="10044112" y="2543175"/>
            <a:ext cx="471488" cy="485775"/>
            <a:chOff x="0" y="0"/>
            <a:chExt cx="628650" cy="647700"/>
          </a:xfrm>
        </p:grpSpPr>
        <p:sp>
          <p:nvSpPr>
            <p:cNvPr id="1048612" name="Freeform 10"/>
            <p:cNvSpPr/>
            <p:nvPr/>
          </p:nvSpPr>
          <p:spPr>
            <a:xfrm>
              <a:off x="0" y="0"/>
              <a:ext cx="628650" cy="647700"/>
            </a:xfrm>
            <a:custGeom>
              <a:avLst/>
              <a:gdLst/>
              <a:ahLst/>
              <a:cxnLst/>
              <a:rect l="l" t="t" r="r" b="b"/>
              <a:pathLst>
                <a:path w="628650" h="64770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grpSp>
        <p:nvGrpSpPr>
          <p:cNvPr id="47" name="Group 11"/>
          <p:cNvGrpSpPr/>
          <p:nvPr/>
        </p:nvGrpSpPr>
        <p:grpSpPr>
          <a:xfrm>
            <a:off x="14030325" y="8843962"/>
            <a:ext cx="271462" cy="271462"/>
            <a:chOff x="0" y="0"/>
            <a:chExt cx="361950" cy="361950"/>
          </a:xfrm>
        </p:grpSpPr>
        <p:sp>
          <p:nvSpPr>
            <p:cNvPr id="1048613" name="Freeform 12"/>
            <p:cNvSpPr/>
            <p:nvPr/>
          </p:nvSpPr>
          <p:spPr>
            <a:xfrm>
              <a:off x="0" y="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sp>
        <p:nvSpPr>
          <p:cNvPr id="1048614" name="TextBox 13"/>
          <p:cNvSpPr txBox="1"/>
          <p:nvPr/>
        </p:nvSpPr>
        <p:spPr>
          <a:xfrm>
            <a:off x="1917723" y="1019175"/>
            <a:ext cx="859787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0"/>
              </a:lnSpc>
            </a:pPr>
            <a:r>
              <a:rPr lang="en-US" sz="6375" spc="7">
                <a:solidFill>
                  <a:srgbClr val="000000"/>
                </a:solidFill>
                <a:latin typeface="Lexend Exa"/>
                <a:ea typeface="Lexend Exa"/>
                <a:cs typeface="Lexend Exa"/>
                <a:sym typeface="Lexend Exa"/>
              </a:rPr>
              <a:t>PROJECT TITLE</a:t>
            </a:r>
          </a:p>
        </p:txBody>
      </p:sp>
      <p:sp>
        <p:nvSpPr>
          <p:cNvPr id="1048615" name="Freeform 14"/>
          <p:cNvSpPr/>
          <p:nvPr/>
        </p:nvSpPr>
        <p:spPr>
          <a:xfrm>
            <a:off x="1014412" y="9701212"/>
            <a:ext cx="3214688" cy="300038"/>
          </a:xfrm>
          <a:custGeom>
            <a:avLst/>
            <a:gdLst/>
            <a:ahLst/>
            <a:cxnLst/>
            <a:rect l="l" t="t" r="r" b="b"/>
            <a:pathLst>
              <a:path w="3214688" h="30003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666" r="-66666"/>
            </a:stretch>
          </a:blipFill>
        </p:spPr>
      </p:sp>
      <p:sp>
        <p:nvSpPr>
          <p:cNvPr id="1048616" name="Freeform 15"/>
          <p:cNvSpPr/>
          <p:nvPr/>
        </p:nvSpPr>
        <p:spPr>
          <a:xfrm>
            <a:off x="700088" y="9615488"/>
            <a:ext cx="5557838" cy="442912"/>
          </a:xfrm>
          <a:custGeom>
            <a:avLst/>
            <a:gdLst/>
            <a:ahLst/>
            <a:cxnLst/>
            <a:rect l="l" t="t" r="r" b="b"/>
            <a:pathLst>
              <a:path w="5557838" h="442912">
                <a:moveTo>
                  <a:pt x="0" y="0"/>
                </a:moveTo>
                <a:lnTo>
                  <a:pt x="5557837" y="0"/>
                </a:lnTo>
                <a:lnTo>
                  <a:pt x="5557837" y="442912"/>
                </a:lnTo>
                <a:lnTo>
                  <a:pt x="0" y="442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4" b="-124"/>
            </a:stretch>
          </a:blipFill>
        </p:spPr>
      </p:sp>
      <p:sp>
        <p:nvSpPr>
          <p:cNvPr id="1048617" name="TextBox 16"/>
          <p:cNvSpPr txBox="1"/>
          <p:nvPr/>
        </p:nvSpPr>
        <p:spPr>
          <a:xfrm>
            <a:off x="17030127" y="9707466"/>
            <a:ext cx="226693" cy="25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</a:p>
        </p:txBody>
      </p:sp>
      <p:sp>
        <p:nvSpPr>
          <p:cNvPr id="1048618" name="TextBox 17"/>
          <p:cNvSpPr txBox="1"/>
          <p:nvPr/>
        </p:nvSpPr>
        <p:spPr>
          <a:xfrm>
            <a:off x="1917723" y="3230626"/>
            <a:ext cx="12706962" cy="200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>
                <a:solidFill>
                  <a:srgbClr val="0F0F0F"/>
                </a:solidFill>
                <a:latin typeface="Garet Bold"/>
                <a:ea typeface="Garet Bold"/>
                <a:cs typeface="Garet Bold"/>
                <a:sym typeface="Garet Bold"/>
              </a:rPr>
              <a:t>Employee Performance Analysis using Excel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5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1048621" name="Freeform 6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sp>
        <p:nvSpPr>
          <p:cNvPr id="1048622" name="TextBox 7"/>
          <p:cNvSpPr txBox="1"/>
          <p:nvPr/>
        </p:nvSpPr>
        <p:spPr>
          <a:xfrm>
            <a:off x="1128712" y="9719531"/>
            <a:ext cx="2660333" cy="25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2"/>
              </a:lnSpc>
            </a:pPr>
            <a:r>
              <a:rPr lang="en-US" sz="1650" spc="30">
                <a:solidFill>
                  <a:srgbClr val="2D83C3"/>
                </a:solidFill>
                <a:latin typeface="Trebuchet MS"/>
                <a:ea typeface="Trebuchet MS"/>
                <a:cs typeface="Trebuchet MS"/>
                <a:sym typeface="Trebuchet MS"/>
              </a:rPr>
              <a:t>3/21/2024  </a:t>
            </a:r>
            <a:r>
              <a:rPr lang="en-US" sz="1650" spc="30">
                <a:solidFill>
                  <a:srgbClr val="2D83C3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Annual Review</a:t>
            </a:r>
          </a:p>
        </p:txBody>
      </p:sp>
      <p:grpSp>
        <p:nvGrpSpPr>
          <p:cNvPr id="51" name="Group 8"/>
          <p:cNvGrpSpPr/>
          <p:nvPr/>
        </p:nvGrpSpPr>
        <p:grpSpPr>
          <a:xfrm>
            <a:off x="11044238" y="671512"/>
            <a:ext cx="542925" cy="542925"/>
            <a:chOff x="0" y="0"/>
            <a:chExt cx="723900" cy="723900"/>
          </a:xfrm>
        </p:grpSpPr>
        <p:sp>
          <p:nvSpPr>
            <p:cNvPr id="1048623" name="Freeform 9"/>
            <p:cNvSpPr/>
            <p:nvPr/>
          </p:nvSpPr>
          <p:spPr>
            <a:xfrm>
              <a:off x="0" y="0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723900" h="723900">
                  <a:moveTo>
                    <a:pt x="361950" y="0"/>
                  </a:moveTo>
                  <a:lnTo>
                    <a:pt x="265684" y="12954"/>
                  </a:lnTo>
                  <a:lnTo>
                    <a:pt x="179324" y="49403"/>
                  </a:lnTo>
                  <a:lnTo>
                    <a:pt x="106045" y="106045"/>
                  </a:lnTo>
                  <a:lnTo>
                    <a:pt x="49403" y="179324"/>
                  </a:lnTo>
                  <a:lnTo>
                    <a:pt x="12954" y="265684"/>
                  </a:lnTo>
                  <a:lnTo>
                    <a:pt x="0" y="361950"/>
                  </a:lnTo>
                  <a:lnTo>
                    <a:pt x="12954" y="458216"/>
                  </a:lnTo>
                  <a:lnTo>
                    <a:pt x="49403" y="544703"/>
                  </a:lnTo>
                  <a:lnTo>
                    <a:pt x="106045" y="617982"/>
                  </a:lnTo>
                  <a:lnTo>
                    <a:pt x="179324" y="674624"/>
                  </a:lnTo>
                  <a:lnTo>
                    <a:pt x="265811" y="711073"/>
                  </a:lnTo>
                  <a:lnTo>
                    <a:pt x="361950" y="723900"/>
                  </a:lnTo>
                  <a:lnTo>
                    <a:pt x="458216" y="710946"/>
                  </a:lnTo>
                  <a:lnTo>
                    <a:pt x="544703" y="674497"/>
                  </a:lnTo>
                  <a:lnTo>
                    <a:pt x="617982" y="617855"/>
                  </a:lnTo>
                  <a:lnTo>
                    <a:pt x="674624" y="544576"/>
                  </a:lnTo>
                  <a:lnTo>
                    <a:pt x="711073" y="458089"/>
                  </a:lnTo>
                  <a:lnTo>
                    <a:pt x="723900" y="361950"/>
                  </a:lnTo>
                  <a:lnTo>
                    <a:pt x="710946" y="265684"/>
                  </a:lnTo>
                  <a:lnTo>
                    <a:pt x="674497" y="179197"/>
                  </a:lnTo>
                  <a:lnTo>
                    <a:pt x="617855" y="105918"/>
                  </a:lnTo>
                  <a:lnTo>
                    <a:pt x="544576" y="49276"/>
                  </a:lnTo>
                  <a:lnTo>
                    <a:pt x="458089" y="12827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EBEBEB"/>
            </a:solidFill>
          </p:spPr>
        </p:sp>
      </p:grpSp>
      <p:sp>
        <p:nvSpPr>
          <p:cNvPr id="1048624" name="Freeform 10"/>
          <p:cNvSpPr/>
          <p:nvPr/>
        </p:nvSpPr>
        <p:spPr>
          <a:xfrm>
            <a:off x="16516350" y="8415338"/>
            <a:ext cx="971550" cy="971550"/>
          </a:xfrm>
          <a:custGeom>
            <a:avLst/>
            <a:gdLst/>
            <a:ahLst/>
            <a:cxnLst/>
            <a:rect l="l" t="t" r="r" b="b"/>
            <a:pathLst>
              <a:path w="971550" h="971550">
                <a:moveTo>
                  <a:pt x="0" y="0"/>
                </a:moveTo>
                <a:lnTo>
                  <a:pt x="971550" y="0"/>
                </a:lnTo>
                <a:lnTo>
                  <a:pt x="971550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625" name="Freeform 11"/>
          <p:cNvSpPr/>
          <p:nvPr/>
        </p:nvSpPr>
        <p:spPr>
          <a:xfrm>
            <a:off x="16030575" y="9201150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0" y="0"/>
                </a:moveTo>
                <a:lnTo>
                  <a:pt x="371475" y="0"/>
                </a:lnTo>
                <a:lnTo>
                  <a:pt x="371475" y="371475"/>
                </a:lnTo>
                <a:lnTo>
                  <a:pt x="0" y="371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627" name="Freeform 13"/>
          <p:cNvSpPr/>
          <p:nvPr/>
        </p:nvSpPr>
        <p:spPr>
          <a:xfrm>
            <a:off x="12030076" y="4607091"/>
            <a:ext cx="3355673" cy="5826329"/>
          </a:xfrm>
          <a:custGeom>
            <a:avLst/>
            <a:gdLst/>
            <a:ahLst/>
            <a:cxnLst/>
            <a:rect l="l" t="t" r="r" b="b"/>
            <a:pathLst>
              <a:path w="3355673" h="5826329">
                <a:moveTo>
                  <a:pt x="0" y="0"/>
                </a:moveTo>
                <a:lnTo>
                  <a:pt x="3355673" y="0"/>
                </a:lnTo>
                <a:lnTo>
                  <a:pt x="3355673" y="5826330"/>
                </a:lnTo>
                <a:lnTo>
                  <a:pt x="0" y="5826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" r="-3"/>
            </a:stretch>
          </a:blipFill>
        </p:spPr>
      </p:sp>
      <p:sp>
        <p:nvSpPr>
          <p:cNvPr id="1048628" name="TextBox 14"/>
          <p:cNvSpPr txBox="1"/>
          <p:nvPr/>
        </p:nvSpPr>
        <p:spPr>
          <a:xfrm>
            <a:off x="3789045" y="490537"/>
            <a:ext cx="8765138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Lexend Exa"/>
                <a:ea typeface="Lexend Exa"/>
                <a:cs typeface="Lexend Exa"/>
                <a:sym typeface="Lexend Exa"/>
              </a:rPr>
              <a:t>AGENDA</a:t>
            </a:r>
          </a:p>
        </p:txBody>
      </p:sp>
      <p:sp>
        <p:nvSpPr>
          <p:cNvPr id="1048629" name="TextBox 15"/>
          <p:cNvSpPr txBox="1"/>
          <p:nvPr/>
        </p:nvSpPr>
        <p:spPr>
          <a:xfrm>
            <a:off x="3637978" y="1907222"/>
            <a:ext cx="8483433" cy="809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8"/>
              </a:lnSpc>
            </a:pPr>
            <a:endParaRPr/>
          </a:p>
          <a:p>
            <a:pPr marL="876007" lvl="1" indent="-438003" algn="l">
              <a:lnSpc>
                <a:spcPts val="5808"/>
              </a:lnSpc>
              <a:buAutoNum type="arabicPeriod"/>
            </a:pPr>
            <a:r>
              <a:rPr lang="en-US" sz="4840">
                <a:solidFill>
                  <a:srgbClr val="0D0D0D"/>
                </a:solidFill>
                <a:latin typeface="Alata"/>
                <a:ea typeface="Alata"/>
                <a:cs typeface="Alata"/>
                <a:sym typeface="Alata"/>
              </a:rPr>
              <a:t>Problem Statement</a:t>
            </a:r>
          </a:p>
          <a:p>
            <a:pPr marL="876007" lvl="1" indent="-438003" algn="l">
              <a:lnSpc>
                <a:spcPts val="5808"/>
              </a:lnSpc>
              <a:buAutoNum type="arabicPeriod"/>
            </a:pPr>
            <a:r>
              <a:rPr lang="en-US" sz="4840">
                <a:solidFill>
                  <a:srgbClr val="0D0D0D"/>
                </a:solidFill>
                <a:latin typeface="Alata"/>
                <a:ea typeface="Alata"/>
                <a:cs typeface="Alata"/>
                <a:sym typeface="Alata"/>
              </a:rPr>
              <a:t>Project Overview</a:t>
            </a:r>
          </a:p>
          <a:p>
            <a:pPr marL="876007" lvl="1" indent="-438003" algn="l">
              <a:lnSpc>
                <a:spcPts val="5808"/>
              </a:lnSpc>
              <a:buAutoNum type="arabicPeriod"/>
            </a:pPr>
            <a:r>
              <a:rPr lang="en-US" sz="4840">
                <a:solidFill>
                  <a:srgbClr val="0D0D0D"/>
                </a:solidFill>
                <a:latin typeface="Alata"/>
                <a:ea typeface="Alata"/>
                <a:cs typeface="Alata"/>
                <a:sym typeface="Alata"/>
              </a:rPr>
              <a:t>End Users</a:t>
            </a:r>
          </a:p>
          <a:p>
            <a:pPr marL="876007" lvl="1" indent="-438003" algn="l">
              <a:lnSpc>
                <a:spcPts val="5808"/>
              </a:lnSpc>
              <a:buAutoNum type="arabicPeriod"/>
            </a:pPr>
            <a:r>
              <a:rPr lang="en-US" sz="4840">
                <a:solidFill>
                  <a:srgbClr val="0D0D0D"/>
                </a:solidFill>
                <a:latin typeface="Alata"/>
                <a:ea typeface="Alata"/>
                <a:cs typeface="Alata"/>
                <a:sym typeface="Alata"/>
              </a:rPr>
              <a:t>Our Solution and Proposition</a:t>
            </a:r>
          </a:p>
          <a:p>
            <a:pPr marL="876007" lvl="1" indent="-438003" algn="l">
              <a:lnSpc>
                <a:spcPts val="5808"/>
              </a:lnSpc>
              <a:buAutoNum type="arabicPeriod"/>
            </a:pPr>
            <a:r>
              <a:rPr lang="en-US" sz="4840">
                <a:solidFill>
                  <a:srgbClr val="0D0D0D"/>
                </a:solidFill>
                <a:latin typeface="Alata"/>
                <a:ea typeface="Alata"/>
                <a:cs typeface="Alata"/>
                <a:sym typeface="Alata"/>
              </a:rPr>
              <a:t>Dataset Description</a:t>
            </a:r>
          </a:p>
          <a:p>
            <a:pPr marL="876007" lvl="1" indent="-438003" algn="l">
              <a:lnSpc>
                <a:spcPts val="5808"/>
              </a:lnSpc>
              <a:buAutoNum type="arabicPeriod"/>
            </a:pPr>
            <a:r>
              <a:rPr lang="en-US" sz="4840">
                <a:solidFill>
                  <a:srgbClr val="0D0D0D"/>
                </a:solidFill>
                <a:latin typeface="Alata"/>
                <a:ea typeface="Alata"/>
                <a:cs typeface="Alata"/>
                <a:sym typeface="Alata"/>
              </a:rPr>
              <a:t>Modelling Approach</a:t>
            </a:r>
          </a:p>
          <a:p>
            <a:pPr marL="876007" lvl="1" indent="-438003" algn="l">
              <a:lnSpc>
                <a:spcPts val="5808"/>
              </a:lnSpc>
              <a:buAutoNum type="arabicPeriod"/>
            </a:pPr>
            <a:r>
              <a:rPr lang="en-US" sz="4840">
                <a:solidFill>
                  <a:srgbClr val="0D0D0D"/>
                </a:solidFill>
                <a:latin typeface="Alata"/>
                <a:ea typeface="Alata"/>
                <a:cs typeface="Alata"/>
                <a:sym typeface="Alata"/>
              </a:rPr>
              <a:t>Results and Discussion</a:t>
            </a:r>
          </a:p>
          <a:p>
            <a:pPr marL="876007" lvl="1" indent="-438003" algn="l">
              <a:lnSpc>
                <a:spcPts val="5808"/>
              </a:lnSpc>
              <a:buAutoNum type="arabicPeriod"/>
            </a:pPr>
            <a:r>
              <a:rPr lang="en-US" sz="4840">
                <a:solidFill>
                  <a:srgbClr val="0D0D0D"/>
                </a:solidFill>
                <a:latin typeface="Alata"/>
                <a:ea typeface="Alata"/>
                <a:cs typeface="Alata"/>
                <a:sym typeface="Alata"/>
              </a:rPr>
              <a:t>Conclusion</a:t>
            </a:r>
          </a:p>
          <a:p>
            <a:pPr marL="876007" lvl="1" indent="-438003" algn="l">
              <a:lnSpc>
                <a:spcPts val="5808"/>
              </a:lnSpc>
            </a:pPr>
            <a:endParaRPr lang="en-US" sz="4840">
              <a:solidFill>
                <a:srgbClr val="0D0D0D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48630" name="AutoShape 16"/>
          <p:cNvSpPr/>
          <p:nvPr/>
        </p:nvSpPr>
        <p:spPr>
          <a:xfrm>
            <a:off x="4055760" y="1762966"/>
            <a:ext cx="4404329" cy="784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631" name="TextBox 17"/>
          <p:cNvSpPr txBox="1"/>
          <p:nvPr/>
        </p:nvSpPr>
        <p:spPr>
          <a:xfrm>
            <a:off x="17030127" y="9707466"/>
            <a:ext cx="226693" cy="25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61385D-1D8A-01BF-AFA7-4953819F35E8}"/>
              </a:ext>
            </a:extLst>
          </p:cNvPr>
          <p:cNvSpPr txBox="1"/>
          <p:nvPr/>
        </p:nvSpPr>
        <p:spPr>
          <a:xfrm>
            <a:off x="8018895" y="423775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 err="1"/>
              <a:t>AAmb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2"/>
          <p:cNvGrpSpPr/>
          <p:nvPr/>
        </p:nvGrpSpPr>
        <p:grpSpPr>
          <a:xfrm>
            <a:off x="14058995" y="94"/>
            <a:ext cx="1842135" cy="10294620"/>
            <a:chOff x="0" y="0"/>
            <a:chExt cx="2456180" cy="13726160"/>
          </a:xfrm>
        </p:grpSpPr>
        <p:sp>
          <p:nvSpPr>
            <p:cNvPr id="1048632" name="Freeform 3"/>
            <p:cNvSpPr/>
            <p:nvPr/>
          </p:nvSpPr>
          <p:spPr>
            <a:xfrm>
              <a:off x="127" y="7874"/>
              <a:ext cx="2455418" cy="13709650"/>
            </a:xfrm>
            <a:custGeom>
              <a:avLst/>
              <a:gdLst/>
              <a:ahLst/>
              <a:cxnLst/>
              <a:rect l="l" t="t" r="r" b="b"/>
              <a:pathLst>
                <a:path w="2455418" h="13709650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54" name="Group 4"/>
          <p:cNvGrpSpPr/>
          <p:nvPr/>
        </p:nvGrpSpPr>
        <p:grpSpPr>
          <a:xfrm>
            <a:off x="11165774" y="5535200"/>
            <a:ext cx="7129462" cy="4759642"/>
            <a:chOff x="0" y="0"/>
            <a:chExt cx="9505950" cy="6346190"/>
          </a:xfrm>
        </p:grpSpPr>
        <p:sp>
          <p:nvSpPr>
            <p:cNvPr id="1048633" name="Freeform 5"/>
            <p:cNvSpPr/>
            <p:nvPr/>
          </p:nvSpPr>
          <p:spPr>
            <a:xfrm>
              <a:off x="4191" y="1651"/>
              <a:ext cx="9497441" cy="6341999"/>
            </a:xfrm>
            <a:custGeom>
              <a:avLst/>
              <a:gdLst/>
              <a:ahLst/>
              <a:cxnLst/>
              <a:rect l="l" t="t" r="r" b="b"/>
              <a:pathLst>
                <a:path w="9497441" h="6341999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55" name="Group 6"/>
          <p:cNvGrpSpPr/>
          <p:nvPr/>
        </p:nvGrpSpPr>
        <p:grpSpPr>
          <a:xfrm>
            <a:off x="13773150" y="0"/>
            <a:ext cx="4514850" cy="10287000"/>
            <a:chOff x="0" y="0"/>
            <a:chExt cx="6019800" cy="13716000"/>
          </a:xfrm>
        </p:grpSpPr>
        <p:sp>
          <p:nvSpPr>
            <p:cNvPr id="1048634" name="Freeform 7"/>
            <p:cNvSpPr/>
            <p:nvPr/>
          </p:nvSpPr>
          <p:spPr>
            <a:xfrm>
              <a:off x="0" y="0"/>
              <a:ext cx="6019800" cy="13716000"/>
            </a:xfrm>
            <a:custGeom>
              <a:avLst/>
              <a:gdLst/>
              <a:ahLst/>
              <a:cxnLst/>
              <a:rect l="l" t="t" r="r" b="b"/>
              <a:pathLst>
                <a:path w="6019800" h="137160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id="56" name="Group 8"/>
          <p:cNvGrpSpPr/>
          <p:nvPr/>
        </p:nvGrpSpPr>
        <p:grpSpPr>
          <a:xfrm>
            <a:off x="14404317" y="0"/>
            <a:ext cx="3884295" cy="10287000"/>
            <a:chOff x="0" y="0"/>
            <a:chExt cx="5179060" cy="13716000"/>
          </a:xfrm>
        </p:grpSpPr>
        <p:sp>
          <p:nvSpPr>
            <p:cNvPr id="1048635" name="Freeform 9"/>
            <p:cNvSpPr/>
            <p:nvPr/>
          </p:nvSpPr>
          <p:spPr>
            <a:xfrm>
              <a:off x="0" y="0"/>
              <a:ext cx="5178298" cy="13716000"/>
            </a:xfrm>
            <a:custGeom>
              <a:avLst/>
              <a:gdLst/>
              <a:ahLst/>
              <a:cxnLst/>
              <a:rect l="l" t="t" r="r" b="b"/>
              <a:pathLst>
                <a:path w="5178298" h="13716000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id="57" name="Group 10"/>
          <p:cNvGrpSpPr/>
          <p:nvPr/>
        </p:nvGrpSpPr>
        <p:grpSpPr>
          <a:xfrm>
            <a:off x="13401675" y="4572000"/>
            <a:ext cx="4886325" cy="5715000"/>
            <a:chOff x="0" y="0"/>
            <a:chExt cx="6515100" cy="7620000"/>
          </a:xfrm>
        </p:grpSpPr>
        <p:sp>
          <p:nvSpPr>
            <p:cNvPr id="1048636" name="Freeform 11"/>
            <p:cNvSpPr/>
            <p:nvPr/>
          </p:nvSpPr>
          <p:spPr>
            <a:xfrm>
              <a:off x="0" y="0"/>
              <a:ext cx="6515100" cy="7620000"/>
            </a:xfrm>
            <a:custGeom>
              <a:avLst/>
              <a:gdLst/>
              <a:ahLst/>
              <a:cxnLst/>
              <a:rect l="l" t="t" r="r" b="b"/>
              <a:pathLst>
                <a:path w="6515100" h="76200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58" name="Group 12"/>
          <p:cNvGrpSpPr/>
          <p:nvPr/>
        </p:nvGrpSpPr>
        <p:grpSpPr>
          <a:xfrm>
            <a:off x="14006895" y="0"/>
            <a:ext cx="4281488" cy="10287000"/>
            <a:chOff x="0" y="0"/>
            <a:chExt cx="5708650" cy="13716000"/>
          </a:xfrm>
        </p:grpSpPr>
        <p:sp>
          <p:nvSpPr>
            <p:cNvPr id="1048637" name="Freeform 13"/>
            <p:cNvSpPr/>
            <p:nvPr/>
          </p:nvSpPr>
          <p:spPr>
            <a:xfrm>
              <a:off x="0" y="0"/>
              <a:ext cx="5708142" cy="13716000"/>
            </a:xfrm>
            <a:custGeom>
              <a:avLst/>
              <a:gdLst/>
              <a:ahLst/>
              <a:cxnLst/>
              <a:rect l="l" t="t" r="r" b="b"/>
              <a:pathLst>
                <a:path w="5708142" h="13716000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id="59" name="Group 14"/>
          <p:cNvGrpSpPr/>
          <p:nvPr/>
        </p:nvGrpSpPr>
        <p:grpSpPr>
          <a:xfrm>
            <a:off x="16344900" y="0"/>
            <a:ext cx="1943100" cy="10287000"/>
            <a:chOff x="0" y="0"/>
            <a:chExt cx="2590800" cy="13716000"/>
          </a:xfrm>
        </p:grpSpPr>
        <p:sp>
          <p:nvSpPr>
            <p:cNvPr id="1048638" name="Freeform 15"/>
            <p:cNvSpPr/>
            <p:nvPr/>
          </p:nvSpPr>
          <p:spPr>
            <a:xfrm>
              <a:off x="0" y="0"/>
              <a:ext cx="2590800" cy="13716000"/>
            </a:xfrm>
            <a:custGeom>
              <a:avLst/>
              <a:gdLst/>
              <a:ahLst/>
              <a:cxnLst/>
              <a:rect l="l" t="t" r="r" b="b"/>
              <a:pathLst>
                <a:path w="2590800" h="137160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id="60" name="Group 16"/>
          <p:cNvGrpSpPr/>
          <p:nvPr/>
        </p:nvGrpSpPr>
        <p:grpSpPr>
          <a:xfrm>
            <a:off x="16404370" y="0"/>
            <a:ext cx="1884045" cy="10287000"/>
            <a:chOff x="0" y="0"/>
            <a:chExt cx="2512060" cy="13716000"/>
          </a:xfrm>
        </p:grpSpPr>
        <p:sp>
          <p:nvSpPr>
            <p:cNvPr id="1048639" name="Freeform 17"/>
            <p:cNvSpPr/>
            <p:nvPr/>
          </p:nvSpPr>
          <p:spPr>
            <a:xfrm>
              <a:off x="0" y="0"/>
              <a:ext cx="2511552" cy="13716000"/>
            </a:xfrm>
            <a:custGeom>
              <a:avLst/>
              <a:gdLst/>
              <a:ahLst/>
              <a:cxnLst/>
              <a:rect l="l" t="t" r="r" b="b"/>
              <a:pathLst>
                <a:path w="2511552" h="13716000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id="61" name="Group 18"/>
          <p:cNvGrpSpPr/>
          <p:nvPr/>
        </p:nvGrpSpPr>
        <p:grpSpPr>
          <a:xfrm>
            <a:off x="15559088" y="5386388"/>
            <a:ext cx="2728912" cy="4900612"/>
            <a:chOff x="0" y="0"/>
            <a:chExt cx="3638550" cy="6534150"/>
          </a:xfrm>
        </p:grpSpPr>
        <p:sp>
          <p:nvSpPr>
            <p:cNvPr id="1048640" name="Freeform 19"/>
            <p:cNvSpPr/>
            <p:nvPr/>
          </p:nvSpPr>
          <p:spPr>
            <a:xfrm>
              <a:off x="0" y="0"/>
              <a:ext cx="3638550" cy="6534150"/>
            </a:xfrm>
            <a:custGeom>
              <a:avLst/>
              <a:gdLst/>
              <a:ahLst/>
              <a:cxnLst/>
              <a:rect l="l" t="t" r="r" b="b"/>
              <a:pathLst>
                <a:path w="3638550" h="65341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62" name="Group 20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1048641" name="Freeform 21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id="63" name="Group 22"/>
          <p:cNvGrpSpPr/>
          <p:nvPr/>
        </p:nvGrpSpPr>
        <p:grpSpPr>
          <a:xfrm>
            <a:off x="328612" y="306410"/>
            <a:ext cx="685800" cy="685800"/>
            <a:chOff x="0" y="0"/>
            <a:chExt cx="914400" cy="914400"/>
          </a:xfrm>
        </p:grpSpPr>
        <p:sp>
          <p:nvSpPr>
            <p:cNvPr id="1048642" name="Freeform 23"/>
            <p:cNvSpPr/>
            <p:nvPr/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grpSp>
        <p:nvGrpSpPr>
          <p:cNvPr id="64" name="Group 24"/>
          <p:cNvGrpSpPr/>
          <p:nvPr/>
        </p:nvGrpSpPr>
        <p:grpSpPr>
          <a:xfrm>
            <a:off x="400050" y="1243741"/>
            <a:ext cx="271462" cy="271462"/>
            <a:chOff x="0" y="0"/>
            <a:chExt cx="361950" cy="361950"/>
          </a:xfrm>
        </p:grpSpPr>
        <p:sp>
          <p:nvSpPr>
            <p:cNvPr id="1048643" name="Freeform 25"/>
            <p:cNvSpPr/>
            <p:nvPr/>
          </p:nvSpPr>
          <p:spPr>
            <a:xfrm>
              <a:off x="0" y="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sp>
        <p:nvSpPr>
          <p:cNvPr id="1048644" name="Freeform 26"/>
          <p:cNvSpPr/>
          <p:nvPr/>
        </p:nvSpPr>
        <p:spPr>
          <a:xfrm rot="-872738">
            <a:off x="15901130" y="207295"/>
            <a:ext cx="2218092" cy="2615818"/>
          </a:xfrm>
          <a:custGeom>
            <a:avLst/>
            <a:gdLst/>
            <a:ahLst/>
            <a:cxnLst/>
            <a:rect l="l" t="t" r="r" b="b"/>
            <a:pathLst>
              <a:path w="2218092" h="2615818">
                <a:moveTo>
                  <a:pt x="0" y="0"/>
                </a:moveTo>
                <a:lnTo>
                  <a:pt x="2218092" y="0"/>
                </a:lnTo>
                <a:lnTo>
                  <a:pt x="2218092" y="2615818"/>
                </a:lnTo>
                <a:lnTo>
                  <a:pt x="0" y="2615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" r="-21"/>
            </a:stretch>
          </a:blipFill>
        </p:spPr>
      </p:sp>
      <p:grpSp>
        <p:nvGrpSpPr>
          <p:cNvPr id="65" name="Group 27"/>
          <p:cNvGrpSpPr/>
          <p:nvPr/>
        </p:nvGrpSpPr>
        <p:grpSpPr>
          <a:xfrm>
            <a:off x="12802651" y="419527"/>
            <a:ext cx="446049" cy="459565"/>
            <a:chOff x="0" y="0"/>
            <a:chExt cx="628650" cy="647700"/>
          </a:xfrm>
        </p:grpSpPr>
        <p:sp>
          <p:nvSpPr>
            <p:cNvPr id="1048645" name="Freeform 28"/>
            <p:cNvSpPr/>
            <p:nvPr/>
          </p:nvSpPr>
          <p:spPr>
            <a:xfrm>
              <a:off x="0" y="0"/>
              <a:ext cx="628650" cy="647700"/>
            </a:xfrm>
            <a:custGeom>
              <a:avLst/>
              <a:gdLst/>
              <a:ahLst/>
              <a:cxnLst/>
              <a:rect l="l" t="t" r="r" b="b"/>
              <a:pathLst>
                <a:path w="628650" h="64770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sp>
        <p:nvSpPr>
          <p:cNvPr id="1048646" name="Freeform 29"/>
          <p:cNvSpPr/>
          <p:nvPr/>
        </p:nvSpPr>
        <p:spPr>
          <a:xfrm>
            <a:off x="1014412" y="9701212"/>
            <a:ext cx="3214688" cy="300038"/>
          </a:xfrm>
          <a:custGeom>
            <a:avLst/>
            <a:gdLst/>
            <a:ahLst/>
            <a:cxnLst/>
            <a:rect l="l" t="t" r="r" b="b"/>
            <a:pathLst>
              <a:path w="3214688" h="30003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666" r="-66666"/>
            </a:stretch>
          </a:blipFill>
        </p:spPr>
      </p:sp>
      <p:sp>
        <p:nvSpPr>
          <p:cNvPr id="1048647" name="TextBox 30"/>
          <p:cNvSpPr txBox="1"/>
          <p:nvPr/>
        </p:nvSpPr>
        <p:spPr>
          <a:xfrm>
            <a:off x="1688232" y="2530063"/>
            <a:ext cx="12477824" cy="6035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Transportation management: Inefficient transportation management.</a:t>
            </a: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Inventory management issues</a:t>
            </a: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Warehouse management concerns</a:t>
            </a: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Order fulfillment bottlenecks</a:t>
            </a: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Demands prediction</a:t>
            </a: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Customers solvency</a:t>
            </a: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Competition solvency</a:t>
            </a: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Idle cars </a:t>
            </a: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Unknown risks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endParaRPr lang="en-US" sz="3600" spc="32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8648" name="Freeform 31"/>
          <p:cNvSpPr/>
          <p:nvPr/>
        </p:nvSpPr>
        <p:spPr>
          <a:xfrm>
            <a:off x="1251108" y="2692180"/>
            <a:ext cx="307409" cy="307409"/>
          </a:xfrm>
          <a:custGeom>
            <a:avLst/>
            <a:gdLst/>
            <a:ahLst/>
            <a:cxnLst/>
            <a:rect l="l" t="t" r="r" b="b"/>
            <a:pathLst>
              <a:path w="307409" h="307409">
                <a:moveTo>
                  <a:pt x="0" y="0"/>
                </a:moveTo>
                <a:lnTo>
                  <a:pt x="307409" y="0"/>
                </a:lnTo>
                <a:lnTo>
                  <a:pt x="307409" y="307409"/>
                </a:lnTo>
                <a:lnTo>
                  <a:pt x="0" y="30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49" name="TextBox 32"/>
          <p:cNvSpPr txBox="1"/>
          <p:nvPr/>
        </p:nvSpPr>
        <p:spPr>
          <a:xfrm>
            <a:off x="17030127" y="9707466"/>
            <a:ext cx="226693" cy="25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</a:p>
        </p:txBody>
      </p:sp>
      <p:sp>
        <p:nvSpPr>
          <p:cNvPr id="1048650" name="Freeform 33"/>
          <p:cNvSpPr/>
          <p:nvPr/>
        </p:nvSpPr>
        <p:spPr>
          <a:xfrm>
            <a:off x="1251108" y="3690482"/>
            <a:ext cx="307409" cy="307409"/>
          </a:xfrm>
          <a:custGeom>
            <a:avLst/>
            <a:gdLst/>
            <a:ahLst/>
            <a:cxnLst/>
            <a:rect l="l" t="t" r="r" b="b"/>
            <a:pathLst>
              <a:path w="307409" h="307409">
                <a:moveTo>
                  <a:pt x="0" y="0"/>
                </a:moveTo>
                <a:lnTo>
                  <a:pt x="307409" y="0"/>
                </a:lnTo>
                <a:lnTo>
                  <a:pt x="307409" y="307409"/>
                </a:lnTo>
                <a:lnTo>
                  <a:pt x="0" y="30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51" name="Freeform 34"/>
          <p:cNvSpPr/>
          <p:nvPr/>
        </p:nvSpPr>
        <p:spPr>
          <a:xfrm>
            <a:off x="1251108" y="4264591"/>
            <a:ext cx="307409" cy="307409"/>
          </a:xfrm>
          <a:custGeom>
            <a:avLst/>
            <a:gdLst/>
            <a:ahLst/>
            <a:cxnLst/>
            <a:rect l="l" t="t" r="r" b="b"/>
            <a:pathLst>
              <a:path w="307409" h="307409">
                <a:moveTo>
                  <a:pt x="0" y="0"/>
                </a:moveTo>
                <a:lnTo>
                  <a:pt x="307409" y="0"/>
                </a:lnTo>
                <a:lnTo>
                  <a:pt x="307409" y="307409"/>
                </a:lnTo>
                <a:lnTo>
                  <a:pt x="0" y="30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52" name="Freeform 35"/>
          <p:cNvSpPr/>
          <p:nvPr/>
        </p:nvSpPr>
        <p:spPr>
          <a:xfrm>
            <a:off x="1251108" y="4836091"/>
            <a:ext cx="307409" cy="307409"/>
          </a:xfrm>
          <a:custGeom>
            <a:avLst/>
            <a:gdLst/>
            <a:ahLst/>
            <a:cxnLst/>
            <a:rect l="l" t="t" r="r" b="b"/>
            <a:pathLst>
              <a:path w="307409" h="307409">
                <a:moveTo>
                  <a:pt x="0" y="0"/>
                </a:moveTo>
                <a:lnTo>
                  <a:pt x="307409" y="0"/>
                </a:lnTo>
                <a:lnTo>
                  <a:pt x="307409" y="307409"/>
                </a:lnTo>
                <a:lnTo>
                  <a:pt x="0" y="30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53" name="Freeform 36"/>
          <p:cNvSpPr/>
          <p:nvPr/>
        </p:nvSpPr>
        <p:spPr>
          <a:xfrm>
            <a:off x="1251108" y="5381496"/>
            <a:ext cx="307409" cy="307409"/>
          </a:xfrm>
          <a:custGeom>
            <a:avLst/>
            <a:gdLst/>
            <a:ahLst/>
            <a:cxnLst/>
            <a:rect l="l" t="t" r="r" b="b"/>
            <a:pathLst>
              <a:path w="307409" h="307409">
                <a:moveTo>
                  <a:pt x="0" y="0"/>
                </a:moveTo>
                <a:lnTo>
                  <a:pt x="307409" y="0"/>
                </a:lnTo>
                <a:lnTo>
                  <a:pt x="307409" y="307409"/>
                </a:lnTo>
                <a:lnTo>
                  <a:pt x="0" y="30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54" name="Freeform 37"/>
          <p:cNvSpPr/>
          <p:nvPr/>
        </p:nvSpPr>
        <p:spPr>
          <a:xfrm>
            <a:off x="1251108" y="5927030"/>
            <a:ext cx="307409" cy="307409"/>
          </a:xfrm>
          <a:custGeom>
            <a:avLst/>
            <a:gdLst/>
            <a:ahLst/>
            <a:cxnLst/>
            <a:rect l="l" t="t" r="r" b="b"/>
            <a:pathLst>
              <a:path w="307409" h="307409">
                <a:moveTo>
                  <a:pt x="0" y="0"/>
                </a:moveTo>
                <a:lnTo>
                  <a:pt x="307409" y="0"/>
                </a:lnTo>
                <a:lnTo>
                  <a:pt x="307409" y="307409"/>
                </a:lnTo>
                <a:lnTo>
                  <a:pt x="0" y="30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55" name="Freeform 38"/>
          <p:cNvSpPr/>
          <p:nvPr/>
        </p:nvSpPr>
        <p:spPr>
          <a:xfrm>
            <a:off x="1251108" y="6472564"/>
            <a:ext cx="307409" cy="307409"/>
          </a:xfrm>
          <a:custGeom>
            <a:avLst/>
            <a:gdLst/>
            <a:ahLst/>
            <a:cxnLst/>
            <a:rect l="l" t="t" r="r" b="b"/>
            <a:pathLst>
              <a:path w="307409" h="307409">
                <a:moveTo>
                  <a:pt x="0" y="0"/>
                </a:moveTo>
                <a:lnTo>
                  <a:pt x="307409" y="0"/>
                </a:lnTo>
                <a:lnTo>
                  <a:pt x="307409" y="307409"/>
                </a:lnTo>
                <a:lnTo>
                  <a:pt x="0" y="30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56" name="Freeform 39"/>
          <p:cNvSpPr/>
          <p:nvPr/>
        </p:nvSpPr>
        <p:spPr>
          <a:xfrm>
            <a:off x="1251108" y="7018098"/>
            <a:ext cx="307409" cy="307409"/>
          </a:xfrm>
          <a:custGeom>
            <a:avLst/>
            <a:gdLst/>
            <a:ahLst/>
            <a:cxnLst/>
            <a:rect l="l" t="t" r="r" b="b"/>
            <a:pathLst>
              <a:path w="307409" h="307409">
                <a:moveTo>
                  <a:pt x="0" y="0"/>
                </a:moveTo>
                <a:lnTo>
                  <a:pt x="307409" y="0"/>
                </a:lnTo>
                <a:lnTo>
                  <a:pt x="307409" y="307410"/>
                </a:lnTo>
                <a:lnTo>
                  <a:pt x="0" y="307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57" name="Freeform 40"/>
          <p:cNvSpPr/>
          <p:nvPr/>
        </p:nvSpPr>
        <p:spPr>
          <a:xfrm>
            <a:off x="1251108" y="7529285"/>
            <a:ext cx="307409" cy="307409"/>
          </a:xfrm>
          <a:custGeom>
            <a:avLst/>
            <a:gdLst/>
            <a:ahLst/>
            <a:cxnLst/>
            <a:rect l="l" t="t" r="r" b="b"/>
            <a:pathLst>
              <a:path w="307409" h="307409">
                <a:moveTo>
                  <a:pt x="0" y="0"/>
                </a:moveTo>
                <a:lnTo>
                  <a:pt x="307409" y="0"/>
                </a:lnTo>
                <a:lnTo>
                  <a:pt x="307409" y="307409"/>
                </a:lnTo>
                <a:lnTo>
                  <a:pt x="0" y="30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58" name="Freeform 41"/>
          <p:cNvSpPr/>
          <p:nvPr/>
        </p:nvSpPr>
        <p:spPr>
          <a:xfrm flipH="1">
            <a:off x="11165774" y="3297714"/>
            <a:ext cx="6192090" cy="6964518"/>
          </a:xfrm>
          <a:custGeom>
            <a:avLst/>
            <a:gdLst/>
            <a:ahLst/>
            <a:cxnLst/>
            <a:rect l="l" t="t" r="r" b="b"/>
            <a:pathLst>
              <a:path w="6192090" h="6964518">
                <a:moveTo>
                  <a:pt x="6192090" y="0"/>
                </a:moveTo>
                <a:lnTo>
                  <a:pt x="0" y="0"/>
                </a:lnTo>
                <a:lnTo>
                  <a:pt x="0" y="6964518"/>
                </a:lnTo>
                <a:lnTo>
                  <a:pt x="6192090" y="6964518"/>
                </a:lnTo>
                <a:lnTo>
                  <a:pt x="619209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6" name="Group 42"/>
          <p:cNvGrpSpPr/>
          <p:nvPr/>
        </p:nvGrpSpPr>
        <p:grpSpPr>
          <a:xfrm>
            <a:off x="10596402" y="8521288"/>
            <a:ext cx="569372" cy="569372"/>
            <a:chOff x="0" y="0"/>
            <a:chExt cx="812800" cy="812800"/>
          </a:xfrm>
        </p:grpSpPr>
        <p:sp>
          <p:nvSpPr>
            <p:cNvPr id="1048659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7AFE3"/>
            </a:solidFill>
          </p:spPr>
        </p:sp>
        <p:sp>
          <p:nvSpPr>
            <p:cNvPr id="1048660" name="TextBox 44"/>
            <p:cNvSpPr txBox="1"/>
            <p:nvPr/>
          </p:nvSpPr>
          <p:spPr>
            <a:xfrm>
              <a:off x="139700" y="130175"/>
              <a:ext cx="533400" cy="54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sp>
        <p:nvSpPr>
          <p:cNvPr id="1048661" name="TextBox 45"/>
          <p:cNvSpPr txBox="1"/>
          <p:nvPr/>
        </p:nvSpPr>
        <p:spPr>
          <a:xfrm>
            <a:off x="1251108" y="869567"/>
            <a:ext cx="8455343" cy="97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0"/>
              </a:lnSpc>
            </a:pPr>
            <a:r>
              <a:rPr lang="en-US" sz="6375" spc="22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PROBLEM	STATEMENT</a:t>
            </a:r>
          </a:p>
        </p:txBody>
      </p:sp>
      <p:grpSp>
        <p:nvGrpSpPr>
          <p:cNvPr id="67" name="Group 46"/>
          <p:cNvGrpSpPr/>
          <p:nvPr/>
        </p:nvGrpSpPr>
        <p:grpSpPr>
          <a:xfrm>
            <a:off x="11165774" y="8521288"/>
            <a:ext cx="569372" cy="569372"/>
            <a:chOff x="0" y="0"/>
            <a:chExt cx="812800" cy="812800"/>
          </a:xfrm>
        </p:grpSpPr>
        <p:sp>
          <p:nvSpPr>
            <p:cNvPr id="1048662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7AFE3"/>
            </a:solidFill>
          </p:spPr>
        </p:sp>
        <p:sp>
          <p:nvSpPr>
            <p:cNvPr id="1048663" name="TextBox 48"/>
            <p:cNvSpPr txBox="1"/>
            <p:nvPr/>
          </p:nvSpPr>
          <p:spPr>
            <a:xfrm>
              <a:off x="139700" y="130175"/>
              <a:ext cx="533400" cy="54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sp>
        <p:nvSpPr>
          <p:cNvPr id="1048664" name="AutoShape 49"/>
          <p:cNvSpPr/>
          <p:nvPr/>
        </p:nvSpPr>
        <p:spPr>
          <a:xfrm>
            <a:off x="1688232" y="1898902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2"/>
          <p:cNvGrpSpPr/>
          <p:nvPr/>
        </p:nvGrpSpPr>
        <p:grpSpPr>
          <a:xfrm>
            <a:off x="14058995" y="94"/>
            <a:ext cx="1842135" cy="10294620"/>
            <a:chOff x="0" y="0"/>
            <a:chExt cx="2456180" cy="13726160"/>
          </a:xfrm>
        </p:grpSpPr>
        <p:sp>
          <p:nvSpPr>
            <p:cNvPr id="1048665" name="Freeform 3"/>
            <p:cNvSpPr/>
            <p:nvPr/>
          </p:nvSpPr>
          <p:spPr>
            <a:xfrm>
              <a:off x="127" y="7874"/>
              <a:ext cx="2455418" cy="13709650"/>
            </a:xfrm>
            <a:custGeom>
              <a:avLst/>
              <a:gdLst/>
              <a:ahLst/>
              <a:cxnLst/>
              <a:rect l="l" t="t" r="r" b="b"/>
              <a:pathLst>
                <a:path w="2455418" h="13709650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70" name="Group 4"/>
          <p:cNvGrpSpPr/>
          <p:nvPr/>
        </p:nvGrpSpPr>
        <p:grpSpPr>
          <a:xfrm>
            <a:off x="11165774" y="5535200"/>
            <a:ext cx="7129462" cy="4759642"/>
            <a:chOff x="0" y="0"/>
            <a:chExt cx="9505950" cy="6346190"/>
          </a:xfrm>
        </p:grpSpPr>
        <p:sp>
          <p:nvSpPr>
            <p:cNvPr id="1048666" name="Freeform 5"/>
            <p:cNvSpPr/>
            <p:nvPr/>
          </p:nvSpPr>
          <p:spPr>
            <a:xfrm>
              <a:off x="4191" y="1651"/>
              <a:ext cx="9497441" cy="6341999"/>
            </a:xfrm>
            <a:custGeom>
              <a:avLst/>
              <a:gdLst/>
              <a:ahLst/>
              <a:cxnLst/>
              <a:rect l="l" t="t" r="r" b="b"/>
              <a:pathLst>
                <a:path w="9497441" h="6341999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71" name="Group 6"/>
          <p:cNvGrpSpPr/>
          <p:nvPr/>
        </p:nvGrpSpPr>
        <p:grpSpPr>
          <a:xfrm>
            <a:off x="13773150" y="0"/>
            <a:ext cx="4514850" cy="10287000"/>
            <a:chOff x="0" y="0"/>
            <a:chExt cx="6019800" cy="13716000"/>
          </a:xfrm>
        </p:grpSpPr>
        <p:sp>
          <p:nvSpPr>
            <p:cNvPr id="1048667" name="Freeform 7"/>
            <p:cNvSpPr/>
            <p:nvPr/>
          </p:nvSpPr>
          <p:spPr>
            <a:xfrm>
              <a:off x="0" y="0"/>
              <a:ext cx="6019800" cy="13716000"/>
            </a:xfrm>
            <a:custGeom>
              <a:avLst/>
              <a:gdLst/>
              <a:ahLst/>
              <a:cxnLst/>
              <a:rect l="l" t="t" r="r" b="b"/>
              <a:pathLst>
                <a:path w="6019800" h="137160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id="72" name="Group 8"/>
          <p:cNvGrpSpPr/>
          <p:nvPr/>
        </p:nvGrpSpPr>
        <p:grpSpPr>
          <a:xfrm>
            <a:off x="14404317" y="0"/>
            <a:ext cx="3884295" cy="10287000"/>
            <a:chOff x="0" y="0"/>
            <a:chExt cx="5179060" cy="13716000"/>
          </a:xfrm>
        </p:grpSpPr>
        <p:sp>
          <p:nvSpPr>
            <p:cNvPr id="1048668" name="Freeform 9"/>
            <p:cNvSpPr/>
            <p:nvPr/>
          </p:nvSpPr>
          <p:spPr>
            <a:xfrm>
              <a:off x="0" y="0"/>
              <a:ext cx="5178298" cy="13716000"/>
            </a:xfrm>
            <a:custGeom>
              <a:avLst/>
              <a:gdLst/>
              <a:ahLst/>
              <a:cxnLst/>
              <a:rect l="l" t="t" r="r" b="b"/>
              <a:pathLst>
                <a:path w="5178298" h="13716000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id="73" name="Group 10"/>
          <p:cNvGrpSpPr/>
          <p:nvPr/>
        </p:nvGrpSpPr>
        <p:grpSpPr>
          <a:xfrm>
            <a:off x="13401675" y="4572000"/>
            <a:ext cx="4886325" cy="5715000"/>
            <a:chOff x="0" y="0"/>
            <a:chExt cx="6515100" cy="7620000"/>
          </a:xfrm>
        </p:grpSpPr>
        <p:sp>
          <p:nvSpPr>
            <p:cNvPr id="1048669" name="Freeform 11"/>
            <p:cNvSpPr/>
            <p:nvPr/>
          </p:nvSpPr>
          <p:spPr>
            <a:xfrm>
              <a:off x="0" y="0"/>
              <a:ext cx="6515100" cy="7620000"/>
            </a:xfrm>
            <a:custGeom>
              <a:avLst/>
              <a:gdLst/>
              <a:ahLst/>
              <a:cxnLst/>
              <a:rect l="l" t="t" r="r" b="b"/>
              <a:pathLst>
                <a:path w="6515100" h="76200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74" name="Group 12"/>
          <p:cNvGrpSpPr/>
          <p:nvPr/>
        </p:nvGrpSpPr>
        <p:grpSpPr>
          <a:xfrm>
            <a:off x="14006895" y="0"/>
            <a:ext cx="4281488" cy="10287000"/>
            <a:chOff x="0" y="0"/>
            <a:chExt cx="5708650" cy="13716000"/>
          </a:xfrm>
        </p:grpSpPr>
        <p:sp>
          <p:nvSpPr>
            <p:cNvPr id="1048670" name="Freeform 13"/>
            <p:cNvSpPr/>
            <p:nvPr/>
          </p:nvSpPr>
          <p:spPr>
            <a:xfrm>
              <a:off x="0" y="0"/>
              <a:ext cx="5708142" cy="13716000"/>
            </a:xfrm>
            <a:custGeom>
              <a:avLst/>
              <a:gdLst/>
              <a:ahLst/>
              <a:cxnLst/>
              <a:rect l="l" t="t" r="r" b="b"/>
              <a:pathLst>
                <a:path w="5708142" h="13716000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id="75" name="Group 14"/>
          <p:cNvGrpSpPr/>
          <p:nvPr/>
        </p:nvGrpSpPr>
        <p:grpSpPr>
          <a:xfrm>
            <a:off x="16344900" y="0"/>
            <a:ext cx="1943100" cy="10287000"/>
            <a:chOff x="0" y="0"/>
            <a:chExt cx="2590800" cy="13716000"/>
          </a:xfrm>
        </p:grpSpPr>
        <p:sp>
          <p:nvSpPr>
            <p:cNvPr id="1048671" name="Freeform 15"/>
            <p:cNvSpPr/>
            <p:nvPr/>
          </p:nvSpPr>
          <p:spPr>
            <a:xfrm>
              <a:off x="0" y="0"/>
              <a:ext cx="2590800" cy="13716000"/>
            </a:xfrm>
            <a:custGeom>
              <a:avLst/>
              <a:gdLst/>
              <a:ahLst/>
              <a:cxnLst/>
              <a:rect l="l" t="t" r="r" b="b"/>
              <a:pathLst>
                <a:path w="2590800" h="137160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id="76" name="Group 16"/>
          <p:cNvGrpSpPr/>
          <p:nvPr/>
        </p:nvGrpSpPr>
        <p:grpSpPr>
          <a:xfrm>
            <a:off x="16404370" y="0"/>
            <a:ext cx="1884045" cy="10287000"/>
            <a:chOff x="0" y="0"/>
            <a:chExt cx="2512060" cy="13716000"/>
          </a:xfrm>
        </p:grpSpPr>
        <p:sp>
          <p:nvSpPr>
            <p:cNvPr id="1048672" name="Freeform 17"/>
            <p:cNvSpPr/>
            <p:nvPr/>
          </p:nvSpPr>
          <p:spPr>
            <a:xfrm>
              <a:off x="0" y="0"/>
              <a:ext cx="2511552" cy="13716000"/>
            </a:xfrm>
            <a:custGeom>
              <a:avLst/>
              <a:gdLst/>
              <a:ahLst/>
              <a:cxnLst/>
              <a:rect l="l" t="t" r="r" b="b"/>
              <a:pathLst>
                <a:path w="2511552" h="13716000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id="77" name="Group 18"/>
          <p:cNvGrpSpPr/>
          <p:nvPr/>
        </p:nvGrpSpPr>
        <p:grpSpPr>
          <a:xfrm>
            <a:off x="15559088" y="5386388"/>
            <a:ext cx="2728912" cy="4900612"/>
            <a:chOff x="0" y="0"/>
            <a:chExt cx="3638550" cy="6534150"/>
          </a:xfrm>
        </p:grpSpPr>
        <p:sp>
          <p:nvSpPr>
            <p:cNvPr id="1048673" name="Freeform 19"/>
            <p:cNvSpPr/>
            <p:nvPr/>
          </p:nvSpPr>
          <p:spPr>
            <a:xfrm>
              <a:off x="0" y="0"/>
              <a:ext cx="3638550" cy="6534150"/>
            </a:xfrm>
            <a:custGeom>
              <a:avLst/>
              <a:gdLst/>
              <a:ahLst/>
              <a:cxnLst/>
              <a:rect l="l" t="t" r="r" b="b"/>
              <a:pathLst>
                <a:path w="3638550" h="65341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78" name="Group 20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1048674" name="Freeform 21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id="79" name="Group 22"/>
          <p:cNvGrpSpPr/>
          <p:nvPr/>
        </p:nvGrpSpPr>
        <p:grpSpPr>
          <a:xfrm>
            <a:off x="14030325" y="8043862"/>
            <a:ext cx="685800" cy="685800"/>
            <a:chOff x="0" y="0"/>
            <a:chExt cx="914400" cy="914400"/>
          </a:xfrm>
        </p:grpSpPr>
        <p:sp>
          <p:nvSpPr>
            <p:cNvPr id="1048675" name="Freeform 23"/>
            <p:cNvSpPr/>
            <p:nvPr/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grpSp>
        <p:nvGrpSpPr>
          <p:cNvPr id="80" name="Group 24"/>
          <p:cNvGrpSpPr/>
          <p:nvPr/>
        </p:nvGrpSpPr>
        <p:grpSpPr>
          <a:xfrm>
            <a:off x="14030325" y="8843962"/>
            <a:ext cx="271462" cy="271462"/>
            <a:chOff x="0" y="0"/>
            <a:chExt cx="361950" cy="361950"/>
          </a:xfrm>
        </p:grpSpPr>
        <p:sp>
          <p:nvSpPr>
            <p:cNvPr id="1048676" name="Freeform 25"/>
            <p:cNvSpPr/>
            <p:nvPr/>
          </p:nvSpPr>
          <p:spPr>
            <a:xfrm>
              <a:off x="0" y="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sp>
        <p:nvSpPr>
          <p:cNvPr id="1048677" name="Freeform 26"/>
          <p:cNvSpPr/>
          <p:nvPr/>
        </p:nvSpPr>
        <p:spPr>
          <a:xfrm>
            <a:off x="8771991" y="-178342"/>
            <a:ext cx="2298486" cy="2478152"/>
          </a:xfrm>
          <a:custGeom>
            <a:avLst/>
            <a:gdLst/>
            <a:ahLst/>
            <a:cxnLst/>
            <a:rect l="l" t="t" r="r" b="b"/>
            <a:pathLst>
              <a:path w="2298486" h="2478152">
                <a:moveTo>
                  <a:pt x="0" y="0"/>
                </a:moveTo>
                <a:lnTo>
                  <a:pt x="2298486" y="0"/>
                </a:lnTo>
                <a:lnTo>
                  <a:pt x="2298486" y="2478152"/>
                </a:lnTo>
                <a:lnTo>
                  <a:pt x="0" y="247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1" name="Group 27"/>
          <p:cNvGrpSpPr/>
          <p:nvPr/>
        </p:nvGrpSpPr>
        <p:grpSpPr>
          <a:xfrm>
            <a:off x="10044112" y="2543175"/>
            <a:ext cx="471488" cy="485775"/>
            <a:chOff x="0" y="0"/>
            <a:chExt cx="628650" cy="647700"/>
          </a:xfrm>
        </p:grpSpPr>
        <p:sp>
          <p:nvSpPr>
            <p:cNvPr id="1048678" name="Freeform 28"/>
            <p:cNvSpPr/>
            <p:nvPr/>
          </p:nvSpPr>
          <p:spPr>
            <a:xfrm>
              <a:off x="0" y="0"/>
              <a:ext cx="628650" cy="647700"/>
            </a:xfrm>
            <a:custGeom>
              <a:avLst/>
              <a:gdLst/>
              <a:ahLst/>
              <a:cxnLst/>
              <a:rect l="l" t="t" r="r" b="b"/>
              <a:pathLst>
                <a:path w="628650" h="64770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sp>
        <p:nvSpPr>
          <p:cNvPr id="1048679" name="Freeform 29"/>
          <p:cNvSpPr/>
          <p:nvPr/>
        </p:nvSpPr>
        <p:spPr>
          <a:xfrm>
            <a:off x="1014412" y="9701212"/>
            <a:ext cx="3214688" cy="300038"/>
          </a:xfrm>
          <a:custGeom>
            <a:avLst/>
            <a:gdLst/>
            <a:ahLst/>
            <a:cxnLst/>
            <a:rect l="l" t="t" r="r" b="b"/>
            <a:pathLst>
              <a:path w="3214688" h="30003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666" r="-66666"/>
            </a:stretch>
          </a:blipFill>
        </p:spPr>
      </p:sp>
      <p:grpSp>
        <p:nvGrpSpPr>
          <p:cNvPr id="82" name="Group 30"/>
          <p:cNvGrpSpPr/>
          <p:nvPr/>
        </p:nvGrpSpPr>
        <p:grpSpPr>
          <a:xfrm>
            <a:off x="1714616" y="8358188"/>
            <a:ext cx="471488" cy="485775"/>
            <a:chOff x="0" y="0"/>
            <a:chExt cx="628650" cy="647700"/>
          </a:xfrm>
        </p:grpSpPr>
        <p:sp>
          <p:nvSpPr>
            <p:cNvPr id="1048680" name="Freeform 31"/>
            <p:cNvSpPr/>
            <p:nvPr/>
          </p:nvSpPr>
          <p:spPr>
            <a:xfrm>
              <a:off x="0" y="0"/>
              <a:ext cx="628650" cy="647700"/>
            </a:xfrm>
            <a:custGeom>
              <a:avLst/>
              <a:gdLst/>
              <a:ahLst/>
              <a:cxnLst/>
              <a:rect l="l" t="t" r="r" b="b"/>
              <a:pathLst>
                <a:path w="628650" h="64770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grpSp>
        <p:nvGrpSpPr>
          <p:cNvPr id="83" name="Group 32"/>
          <p:cNvGrpSpPr/>
          <p:nvPr/>
        </p:nvGrpSpPr>
        <p:grpSpPr>
          <a:xfrm>
            <a:off x="2621756" y="8843962"/>
            <a:ext cx="471488" cy="485775"/>
            <a:chOff x="0" y="0"/>
            <a:chExt cx="628650" cy="647700"/>
          </a:xfrm>
        </p:grpSpPr>
        <p:sp>
          <p:nvSpPr>
            <p:cNvPr id="1048681" name="Freeform 33"/>
            <p:cNvSpPr/>
            <p:nvPr/>
          </p:nvSpPr>
          <p:spPr>
            <a:xfrm>
              <a:off x="0" y="0"/>
              <a:ext cx="628650" cy="647700"/>
            </a:xfrm>
            <a:custGeom>
              <a:avLst/>
              <a:gdLst/>
              <a:ahLst/>
              <a:cxnLst/>
              <a:rect l="l" t="t" r="r" b="b"/>
              <a:pathLst>
                <a:path w="628650" h="64770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17AFE3"/>
            </a:solidFill>
          </p:spPr>
        </p:sp>
      </p:grpSp>
      <p:sp>
        <p:nvSpPr>
          <p:cNvPr id="1048682" name="AutoShape 34"/>
          <p:cNvSpPr/>
          <p:nvPr/>
        </p:nvSpPr>
        <p:spPr>
          <a:xfrm flipV="1">
            <a:off x="1342607" y="2280760"/>
            <a:ext cx="7429384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683" name="Freeform 35"/>
          <p:cNvSpPr/>
          <p:nvPr/>
        </p:nvSpPr>
        <p:spPr>
          <a:xfrm>
            <a:off x="800935" y="2815472"/>
            <a:ext cx="426956" cy="426956"/>
          </a:xfrm>
          <a:custGeom>
            <a:avLst/>
            <a:gdLst/>
            <a:ahLst/>
            <a:cxnLst/>
            <a:rect l="l" t="t" r="r" b="b"/>
            <a:pathLst>
              <a:path w="426956" h="426956">
                <a:moveTo>
                  <a:pt x="0" y="0"/>
                </a:moveTo>
                <a:lnTo>
                  <a:pt x="426955" y="0"/>
                </a:lnTo>
                <a:lnTo>
                  <a:pt x="426955" y="426956"/>
                </a:lnTo>
                <a:lnTo>
                  <a:pt x="0" y="426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84" name="TextBox 36"/>
          <p:cNvSpPr txBox="1"/>
          <p:nvPr/>
        </p:nvSpPr>
        <p:spPr>
          <a:xfrm>
            <a:off x="1109662" y="1251425"/>
            <a:ext cx="7895272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0"/>
              </a:lnSpc>
            </a:pPr>
            <a:r>
              <a:rPr lang="en-US" sz="6375" spc="7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PROJECT	OVERVIEW</a:t>
            </a:r>
          </a:p>
        </p:txBody>
      </p:sp>
      <p:sp>
        <p:nvSpPr>
          <p:cNvPr id="1048685" name="TextBox 37"/>
          <p:cNvSpPr txBox="1"/>
          <p:nvPr/>
        </p:nvSpPr>
        <p:spPr>
          <a:xfrm>
            <a:off x="17030127" y="9707466"/>
            <a:ext cx="226693" cy="25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5</a:t>
            </a:r>
          </a:p>
        </p:txBody>
      </p:sp>
      <p:sp>
        <p:nvSpPr>
          <p:cNvPr id="1048686" name="TextBox 38"/>
          <p:cNvSpPr txBox="1"/>
          <p:nvPr/>
        </p:nvSpPr>
        <p:spPr>
          <a:xfrm>
            <a:off x="1424446" y="2681288"/>
            <a:ext cx="8619667" cy="533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500" spc="3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overall process of managing how resources are acquired, stored and transportation to their final destination.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500" spc="3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Logistics management involves identifying prospective distributors and suppliers and determining their effectiveness and accessibility.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500" spc="3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Logistics managers are referred to as logisticians 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500" spc="3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8687" name="Freeform 39"/>
          <p:cNvSpPr/>
          <p:nvPr/>
        </p:nvSpPr>
        <p:spPr>
          <a:xfrm>
            <a:off x="800935" y="4358522"/>
            <a:ext cx="426956" cy="426956"/>
          </a:xfrm>
          <a:custGeom>
            <a:avLst/>
            <a:gdLst/>
            <a:ahLst/>
            <a:cxnLst/>
            <a:rect l="l" t="t" r="r" b="b"/>
            <a:pathLst>
              <a:path w="426956" h="426956">
                <a:moveTo>
                  <a:pt x="0" y="0"/>
                </a:moveTo>
                <a:lnTo>
                  <a:pt x="426955" y="0"/>
                </a:lnTo>
                <a:lnTo>
                  <a:pt x="426955" y="426956"/>
                </a:lnTo>
                <a:lnTo>
                  <a:pt x="0" y="426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88" name="Freeform 40"/>
          <p:cNvSpPr/>
          <p:nvPr/>
        </p:nvSpPr>
        <p:spPr>
          <a:xfrm>
            <a:off x="800935" y="6615947"/>
            <a:ext cx="426956" cy="426956"/>
          </a:xfrm>
          <a:custGeom>
            <a:avLst/>
            <a:gdLst/>
            <a:ahLst/>
            <a:cxnLst/>
            <a:rect l="l" t="t" r="r" b="b"/>
            <a:pathLst>
              <a:path w="426956" h="426956">
                <a:moveTo>
                  <a:pt x="0" y="0"/>
                </a:moveTo>
                <a:lnTo>
                  <a:pt x="426955" y="0"/>
                </a:lnTo>
                <a:lnTo>
                  <a:pt x="426955" y="426956"/>
                </a:lnTo>
                <a:lnTo>
                  <a:pt x="0" y="426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689" name="Freeform 41"/>
          <p:cNvSpPr/>
          <p:nvPr/>
        </p:nvSpPr>
        <p:spPr>
          <a:xfrm flipH="1">
            <a:off x="10715625" y="2700338"/>
            <a:ext cx="3754672" cy="7528165"/>
          </a:xfrm>
          <a:custGeom>
            <a:avLst/>
            <a:gdLst/>
            <a:ahLst/>
            <a:cxnLst/>
            <a:rect l="l" t="t" r="r" b="b"/>
            <a:pathLst>
              <a:path w="3754672" h="7528165">
                <a:moveTo>
                  <a:pt x="3754672" y="0"/>
                </a:moveTo>
                <a:lnTo>
                  <a:pt x="0" y="0"/>
                </a:lnTo>
                <a:lnTo>
                  <a:pt x="0" y="7528164"/>
                </a:lnTo>
                <a:lnTo>
                  <a:pt x="3754672" y="7528164"/>
                </a:lnTo>
                <a:lnTo>
                  <a:pt x="375467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2"/>
          <p:cNvGrpSpPr/>
          <p:nvPr/>
        </p:nvGrpSpPr>
        <p:grpSpPr>
          <a:xfrm>
            <a:off x="14058995" y="94"/>
            <a:ext cx="1842135" cy="10294620"/>
            <a:chOff x="0" y="0"/>
            <a:chExt cx="2456180" cy="13726160"/>
          </a:xfrm>
        </p:grpSpPr>
        <p:sp>
          <p:nvSpPr>
            <p:cNvPr id="1048690" name="Freeform 3"/>
            <p:cNvSpPr/>
            <p:nvPr/>
          </p:nvSpPr>
          <p:spPr>
            <a:xfrm>
              <a:off x="127" y="7874"/>
              <a:ext cx="2455418" cy="13709650"/>
            </a:xfrm>
            <a:custGeom>
              <a:avLst/>
              <a:gdLst/>
              <a:ahLst/>
              <a:cxnLst/>
              <a:rect l="l" t="t" r="r" b="b"/>
              <a:pathLst>
                <a:path w="2455418" h="13709650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86" name="Group 4"/>
          <p:cNvGrpSpPr/>
          <p:nvPr/>
        </p:nvGrpSpPr>
        <p:grpSpPr>
          <a:xfrm>
            <a:off x="11165774" y="5535200"/>
            <a:ext cx="7129462" cy="4759642"/>
            <a:chOff x="0" y="0"/>
            <a:chExt cx="9505950" cy="6346190"/>
          </a:xfrm>
        </p:grpSpPr>
        <p:sp>
          <p:nvSpPr>
            <p:cNvPr id="1048691" name="Freeform 5"/>
            <p:cNvSpPr/>
            <p:nvPr/>
          </p:nvSpPr>
          <p:spPr>
            <a:xfrm>
              <a:off x="4191" y="1651"/>
              <a:ext cx="9497441" cy="6341999"/>
            </a:xfrm>
            <a:custGeom>
              <a:avLst/>
              <a:gdLst/>
              <a:ahLst/>
              <a:cxnLst/>
              <a:rect l="l" t="t" r="r" b="b"/>
              <a:pathLst>
                <a:path w="9497441" h="6341999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87" name="Group 6"/>
          <p:cNvGrpSpPr/>
          <p:nvPr/>
        </p:nvGrpSpPr>
        <p:grpSpPr>
          <a:xfrm>
            <a:off x="13773150" y="0"/>
            <a:ext cx="4514850" cy="10287000"/>
            <a:chOff x="0" y="0"/>
            <a:chExt cx="6019800" cy="13716000"/>
          </a:xfrm>
        </p:grpSpPr>
        <p:sp>
          <p:nvSpPr>
            <p:cNvPr id="1048692" name="Freeform 7"/>
            <p:cNvSpPr/>
            <p:nvPr/>
          </p:nvSpPr>
          <p:spPr>
            <a:xfrm>
              <a:off x="0" y="0"/>
              <a:ext cx="6019800" cy="13716000"/>
            </a:xfrm>
            <a:custGeom>
              <a:avLst/>
              <a:gdLst/>
              <a:ahLst/>
              <a:cxnLst/>
              <a:rect l="l" t="t" r="r" b="b"/>
              <a:pathLst>
                <a:path w="6019800" h="137160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id="88" name="Group 8"/>
          <p:cNvGrpSpPr/>
          <p:nvPr/>
        </p:nvGrpSpPr>
        <p:grpSpPr>
          <a:xfrm>
            <a:off x="14404317" y="0"/>
            <a:ext cx="3884295" cy="10287000"/>
            <a:chOff x="0" y="0"/>
            <a:chExt cx="5179060" cy="13716000"/>
          </a:xfrm>
        </p:grpSpPr>
        <p:sp>
          <p:nvSpPr>
            <p:cNvPr id="1048693" name="Freeform 9"/>
            <p:cNvSpPr/>
            <p:nvPr/>
          </p:nvSpPr>
          <p:spPr>
            <a:xfrm>
              <a:off x="0" y="0"/>
              <a:ext cx="5178298" cy="13716000"/>
            </a:xfrm>
            <a:custGeom>
              <a:avLst/>
              <a:gdLst/>
              <a:ahLst/>
              <a:cxnLst/>
              <a:rect l="l" t="t" r="r" b="b"/>
              <a:pathLst>
                <a:path w="5178298" h="13716000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id="89" name="Group 10"/>
          <p:cNvGrpSpPr/>
          <p:nvPr/>
        </p:nvGrpSpPr>
        <p:grpSpPr>
          <a:xfrm>
            <a:off x="13401675" y="4572000"/>
            <a:ext cx="4886325" cy="5715000"/>
            <a:chOff x="0" y="0"/>
            <a:chExt cx="6515100" cy="7620000"/>
          </a:xfrm>
        </p:grpSpPr>
        <p:sp>
          <p:nvSpPr>
            <p:cNvPr id="1048694" name="Freeform 11"/>
            <p:cNvSpPr/>
            <p:nvPr/>
          </p:nvSpPr>
          <p:spPr>
            <a:xfrm>
              <a:off x="0" y="0"/>
              <a:ext cx="6515100" cy="7620000"/>
            </a:xfrm>
            <a:custGeom>
              <a:avLst/>
              <a:gdLst/>
              <a:ahLst/>
              <a:cxnLst/>
              <a:rect l="l" t="t" r="r" b="b"/>
              <a:pathLst>
                <a:path w="6515100" h="76200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90" name="Group 12"/>
          <p:cNvGrpSpPr/>
          <p:nvPr/>
        </p:nvGrpSpPr>
        <p:grpSpPr>
          <a:xfrm>
            <a:off x="14006895" y="0"/>
            <a:ext cx="4281488" cy="10287000"/>
            <a:chOff x="0" y="0"/>
            <a:chExt cx="5708650" cy="13716000"/>
          </a:xfrm>
        </p:grpSpPr>
        <p:sp>
          <p:nvSpPr>
            <p:cNvPr id="1048695" name="Freeform 13"/>
            <p:cNvSpPr/>
            <p:nvPr/>
          </p:nvSpPr>
          <p:spPr>
            <a:xfrm>
              <a:off x="0" y="0"/>
              <a:ext cx="5708142" cy="13716000"/>
            </a:xfrm>
            <a:custGeom>
              <a:avLst/>
              <a:gdLst/>
              <a:ahLst/>
              <a:cxnLst/>
              <a:rect l="l" t="t" r="r" b="b"/>
              <a:pathLst>
                <a:path w="5708142" h="13716000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id="91" name="Group 14"/>
          <p:cNvGrpSpPr/>
          <p:nvPr/>
        </p:nvGrpSpPr>
        <p:grpSpPr>
          <a:xfrm>
            <a:off x="16344900" y="0"/>
            <a:ext cx="1943100" cy="10287000"/>
            <a:chOff x="0" y="0"/>
            <a:chExt cx="2590800" cy="13716000"/>
          </a:xfrm>
        </p:grpSpPr>
        <p:sp>
          <p:nvSpPr>
            <p:cNvPr id="1048696" name="Freeform 15"/>
            <p:cNvSpPr/>
            <p:nvPr/>
          </p:nvSpPr>
          <p:spPr>
            <a:xfrm>
              <a:off x="0" y="0"/>
              <a:ext cx="2590800" cy="13716000"/>
            </a:xfrm>
            <a:custGeom>
              <a:avLst/>
              <a:gdLst/>
              <a:ahLst/>
              <a:cxnLst/>
              <a:rect l="l" t="t" r="r" b="b"/>
              <a:pathLst>
                <a:path w="2590800" h="137160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id="92" name="Group 16"/>
          <p:cNvGrpSpPr/>
          <p:nvPr/>
        </p:nvGrpSpPr>
        <p:grpSpPr>
          <a:xfrm>
            <a:off x="16404370" y="0"/>
            <a:ext cx="1884045" cy="10287000"/>
            <a:chOff x="0" y="0"/>
            <a:chExt cx="2512060" cy="13716000"/>
          </a:xfrm>
        </p:grpSpPr>
        <p:sp>
          <p:nvSpPr>
            <p:cNvPr id="1048697" name="Freeform 17"/>
            <p:cNvSpPr/>
            <p:nvPr/>
          </p:nvSpPr>
          <p:spPr>
            <a:xfrm>
              <a:off x="0" y="0"/>
              <a:ext cx="2511552" cy="13716000"/>
            </a:xfrm>
            <a:custGeom>
              <a:avLst/>
              <a:gdLst/>
              <a:ahLst/>
              <a:cxnLst/>
              <a:rect l="l" t="t" r="r" b="b"/>
              <a:pathLst>
                <a:path w="2511552" h="13716000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id="93" name="Group 18"/>
          <p:cNvGrpSpPr/>
          <p:nvPr/>
        </p:nvGrpSpPr>
        <p:grpSpPr>
          <a:xfrm>
            <a:off x="15559088" y="5386388"/>
            <a:ext cx="2728912" cy="4900612"/>
            <a:chOff x="0" y="0"/>
            <a:chExt cx="3638550" cy="6534150"/>
          </a:xfrm>
        </p:grpSpPr>
        <p:sp>
          <p:nvSpPr>
            <p:cNvPr id="1048698" name="Freeform 19"/>
            <p:cNvSpPr/>
            <p:nvPr/>
          </p:nvSpPr>
          <p:spPr>
            <a:xfrm>
              <a:off x="0" y="0"/>
              <a:ext cx="3638550" cy="6534150"/>
            </a:xfrm>
            <a:custGeom>
              <a:avLst/>
              <a:gdLst/>
              <a:ahLst/>
              <a:cxnLst/>
              <a:rect l="l" t="t" r="r" b="b"/>
              <a:pathLst>
                <a:path w="3638550" h="65341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94" name="Group 20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1048699" name="Freeform 21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id="95" name="Group 22"/>
          <p:cNvGrpSpPr/>
          <p:nvPr/>
        </p:nvGrpSpPr>
        <p:grpSpPr>
          <a:xfrm>
            <a:off x="400050" y="342900"/>
            <a:ext cx="685800" cy="685800"/>
            <a:chOff x="0" y="0"/>
            <a:chExt cx="914400" cy="914400"/>
          </a:xfrm>
        </p:grpSpPr>
        <p:sp>
          <p:nvSpPr>
            <p:cNvPr id="1048700" name="Freeform 23"/>
            <p:cNvSpPr/>
            <p:nvPr/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grpSp>
        <p:nvGrpSpPr>
          <p:cNvPr id="96" name="Group 24"/>
          <p:cNvGrpSpPr/>
          <p:nvPr/>
        </p:nvGrpSpPr>
        <p:grpSpPr>
          <a:xfrm>
            <a:off x="10044112" y="2543175"/>
            <a:ext cx="471488" cy="485775"/>
            <a:chOff x="0" y="0"/>
            <a:chExt cx="628650" cy="647700"/>
          </a:xfrm>
        </p:grpSpPr>
        <p:sp>
          <p:nvSpPr>
            <p:cNvPr id="1048701" name="Freeform 25"/>
            <p:cNvSpPr/>
            <p:nvPr/>
          </p:nvSpPr>
          <p:spPr>
            <a:xfrm>
              <a:off x="0" y="0"/>
              <a:ext cx="628650" cy="647700"/>
            </a:xfrm>
            <a:custGeom>
              <a:avLst/>
              <a:gdLst/>
              <a:ahLst/>
              <a:cxnLst/>
              <a:rect l="l" t="t" r="r" b="b"/>
              <a:pathLst>
                <a:path w="628650" h="64770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grpSp>
        <p:nvGrpSpPr>
          <p:cNvPr id="97" name="Group 26"/>
          <p:cNvGrpSpPr/>
          <p:nvPr/>
        </p:nvGrpSpPr>
        <p:grpSpPr>
          <a:xfrm>
            <a:off x="400050" y="1246346"/>
            <a:ext cx="271462" cy="271462"/>
            <a:chOff x="0" y="0"/>
            <a:chExt cx="361950" cy="361950"/>
          </a:xfrm>
        </p:grpSpPr>
        <p:sp>
          <p:nvSpPr>
            <p:cNvPr id="1048702" name="Freeform 27"/>
            <p:cNvSpPr/>
            <p:nvPr/>
          </p:nvSpPr>
          <p:spPr>
            <a:xfrm>
              <a:off x="0" y="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sp>
        <p:nvSpPr>
          <p:cNvPr id="1048703" name="Freeform 28"/>
          <p:cNvSpPr/>
          <p:nvPr/>
        </p:nvSpPr>
        <p:spPr>
          <a:xfrm>
            <a:off x="1085850" y="9258300"/>
            <a:ext cx="3271838" cy="728662"/>
          </a:xfrm>
          <a:custGeom>
            <a:avLst/>
            <a:gdLst/>
            <a:ahLst/>
            <a:cxnLst/>
            <a:rect l="l" t="t" r="r" b="b"/>
            <a:pathLst>
              <a:path w="3271838" h="728662">
                <a:moveTo>
                  <a:pt x="0" y="0"/>
                </a:moveTo>
                <a:lnTo>
                  <a:pt x="3271838" y="0"/>
                </a:lnTo>
                <a:lnTo>
                  <a:pt x="3271838" y="728662"/>
                </a:lnTo>
                <a:lnTo>
                  <a:pt x="0" y="728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704" name="Freeform 29"/>
          <p:cNvSpPr/>
          <p:nvPr/>
        </p:nvSpPr>
        <p:spPr>
          <a:xfrm>
            <a:off x="2140343" y="2754015"/>
            <a:ext cx="274935" cy="274935"/>
          </a:xfrm>
          <a:custGeom>
            <a:avLst/>
            <a:gdLst/>
            <a:ahLst/>
            <a:cxnLst/>
            <a:rect l="l" t="t" r="r" b="b"/>
            <a:pathLst>
              <a:path w="274935" h="274935">
                <a:moveTo>
                  <a:pt x="0" y="0"/>
                </a:moveTo>
                <a:lnTo>
                  <a:pt x="274935" y="0"/>
                </a:lnTo>
                <a:lnTo>
                  <a:pt x="274935" y="274935"/>
                </a:lnTo>
                <a:lnTo>
                  <a:pt x="0" y="274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05" name="TextBox 30"/>
          <p:cNvSpPr txBox="1"/>
          <p:nvPr/>
        </p:nvSpPr>
        <p:spPr>
          <a:xfrm>
            <a:off x="1893292" y="1372553"/>
            <a:ext cx="7521893" cy="731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-15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WHO ARE THE END USERS?</a:t>
            </a:r>
          </a:p>
        </p:txBody>
      </p:sp>
      <p:sp>
        <p:nvSpPr>
          <p:cNvPr id="1048706" name="Freeform 31"/>
          <p:cNvSpPr/>
          <p:nvPr/>
        </p:nvSpPr>
        <p:spPr>
          <a:xfrm>
            <a:off x="2140343" y="3293166"/>
            <a:ext cx="274935" cy="274935"/>
          </a:xfrm>
          <a:custGeom>
            <a:avLst/>
            <a:gdLst/>
            <a:ahLst/>
            <a:cxnLst/>
            <a:rect l="l" t="t" r="r" b="b"/>
            <a:pathLst>
              <a:path w="274935" h="274935">
                <a:moveTo>
                  <a:pt x="0" y="0"/>
                </a:moveTo>
                <a:lnTo>
                  <a:pt x="274935" y="0"/>
                </a:lnTo>
                <a:lnTo>
                  <a:pt x="274935" y="274935"/>
                </a:lnTo>
                <a:lnTo>
                  <a:pt x="0" y="274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07" name="Freeform 32"/>
          <p:cNvSpPr/>
          <p:nvPr/>
        </p:nvSpPr>
        <p:spPr>
          <a:xfrm>
            <a:off x="2140343" y="3834801"/>
            <a:ext cx="274935" cy="274935"/>
          </a:xfrm>
          <a:custGeom>
            <a:avLst/>
            <a:gdLst/>
            <a:ahLst/>
            <a:cxnLst/>
            <a:rect l="l" t="t" r="r" b="b"/>
            <a:pathLst>
              <a:path w="274935" h="274935">
                <a:moveTo>
                  <a:pt x="0" y="0"/>
                </a:moveTo>
                <a:lnTo>
                  <a:pt x="274935" y="0"/>
                </a:lnTo>
                <a:lnTo>
                  <a:pt x="274935" y="274935"/>
                </a:lnTo>
                <a:lnTo>
                  <a:pt x="0" y="274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08" name="Freeform 33"/>
          <p:cNvSpPr/>
          <p:nvPr/>
        </p:nvSpPr>
        <p:spPr>
          <a:xfrm>
            <a:off x="2140343" y="4376436"/>
            <a:ext cx="274935" cy="274935"/>
          </a:xfrm>
          <a:custGeom>
            <a:avLst/>
            <a:gdLst/>
            <a:ahLst/>
            <a:cxnLst/>
            <a:rect l="l" t="t" r="r" b="b"/>
            <a:pathLst>
              <a:path w="274935" h="274935">
                <a:moveTo>
                  <a:pt x="0" y="0"/>
                </a:moveTo>
                <a:lnTo>
                  <a:pt x="274935" y="0"/>
                </a:lnTo>
                <a:lnTo>
                  <a:pt x="274935" y="274935"/>
                </a:lnTo>
                <a:lnTo>
                  <a:pt x="0" y="274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09" name="Freeform 34"/>
          <p:cNvSpPr/>
          <p:nvPr/>
        </p:nvSpPr>
        <p:spPr>
          <a:xfrm>
            <a:off x="2140343" y="5006033"/>
            <a:ext cx="274935" cy="274935"/>
          </a:xfrm>
          <a:custGeom>
            <a:avLst/>
            <a:gdLst/>
            <a:ahLst/>
            <a:cxnLst/>
            <a:rect l="l" t="t" r="r" b="b"/>
            <a:pathLst>
              <a:path w="274935" h="274935">
                <a:moveTo>
                  <a:pt x="0" y="0"/>
                </a:moveTo>
                <a:lnTo>
                  <a:pt x="274935" y="0"/>
                </a:lnTo>
                <a:lnTo>
                  <a:pt x="274935" y="274934"/>
                </a:lnTo>
                <a:lnTo>
                  <a:pt x="0" y="274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10" name="AutoShape 35"/>
          <p:cNvSpPr/>
          <p:nvPr/>
        </p:nvSpPr>
        <p:spPr>
          <a:xfrm flipV="1">
            <a:off x="1893292" y="2142806"/>
            <a:ext cx="7250708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711" name="Freeform 36"/>
          <p:cNvSpPr/>
          <p:nvPr/>
        </p:nvSpPr>
        <p:spPr>
          <a:xfrm>
            <a:off x="671512" y="6217089"/>
            <a:ext cx="7315200" cy="4069911"/>
          </a:xfrm>
          <a:custGeom>
            <a:avLst/>
            <a:gdLst/>
            <a:ahLst/>
            <a:cxnLst/>
            <a:rect l="l" t="t" r="r" b="b"/>
            <a:pathLst>
              <a:path w="7315200" h="4069911">
                <a:moveTo>
                  <a:pt x="0" y="0"/>
                </a:moveTo>
                <a:lnTo>
                  <a:pt x="7315200" y="0"/>
                </a:lnTo>
                <a:lnTo>
                  <a:pt x="7315200" y="4069911"/>
                </a:lnTo>
                <a:lnTo>
                  <a:pt x="0" y="40699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712" name="Freeform 37"/>
          <p:cNvSpPr/>
          <p:nvPr/>
        </p:nvSpPr>
        <p:spPr>
          <a:xfrm flipH="1">
            <a:off x="11670259" y="3887807"/>
            <a:ext cx="4665359" cy="6335673"/>
          </a:xfrm>
          <a:custGeom>
            <a:avLst/>
            <a:gdLst/>
            <a:ahLst/>
            <a:cxnLst/>
            <a:rect l="l" t="t" r="r" b="b"/>
            <a:pathLst>
              <a:path w="4665359" h="6335673">
                <a:moveTo>
                  <a:pt x="4665360" y="0"/>
                </a:moveTo>
                <a:lnTo>
                  <a:pt x="0" y="0"/>
                </a:lnTo>
                <a:lnTo>
                  <a:pt x="0" y="6335673"/>
                </a:lnTo>
                <a:lnTo>
                  <a:pt x="4665360" y="6335673"/>
                </a:lnTo>
                <a:lnTo>
                  <a:pt x="466536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48713" name="TextBox 38"/>
          <p:cNvSpPr txBox="1"/>
          <p:nvPr/>
        </p:nvSpPr>
        <p:spPr>
          <a:xfrm>
            <a:off x="17030127" y="9707466"/>
            <a:ext cx="226693" cy="25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6</a:t>
            </a:r>
          </a:p>
        </p:txBody>
      </p:sp>
      <p:sp>
        <p:nvSpPr>
          <p:cNvPr id="1048714" name="TextBox 39"/>
          <p:cNvSpPr txBox="1"/>
          <p:nvPr/>
        </p:nvSpPr>
        <p:spPr>
          <a:xfrm>
            <a:off x="2551668" y="2566987"/>
            <a:ext cx="3102571" cy="338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699" spc="33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Blue Dart </a:t>
            </a:r>
          </a:p>
          <a:p>
            <a:pPr algn="l">
              <a:lnSpc>
                <a:spcPts val="4439"/>
              </a:lnSpc>
            </a:pPr>
            <a:r>
              <a:rPr lang="en-US" sz="3699" spc="33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Ekart Logistics</a:t>
            </a:r>
          </a:p>
          <a:p>
            <a:pPr algn="l">
              <a:lnSpc>
                <a:spcPts val="4439"/>
              </a:lnSpc>
            </a:pPr>
            <a:r>
              <a:rPr lang="en-US" sz="3699" spc="33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Gait Ltd </a:t>
            </a:r>
          </a:p>
          <a:p>
            <a:pPr algn="l">
              <a:lnSpc>
                <a:spcPts val="4439"/>
              </a:lnSpc>
              <a:spcBef>
                <a:spcPct val="0"/>
              </a:spcBef>
            </a:pPr>
            <a:r>
              <a:rPr lang="en-US" sz="3699" spc="33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Ecom Express</a:t>
            </a:r>
          </a:p>
          <a:p>
            <a:pPr algn="l">
              <a:lnSpc>
                <a:spcPts val="4439"/>
              </a:lnSpc>
              <a:spcBef>
                <a:spcPct val="0"/>
              </a:spcBef>
            </a:pPr>
            <a:r>
              <a:rPr lang="en-US" sz="3699" spc="33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Delhivery</a:t>
            </a:r>
          </a:p>
          <a:p>
            <a:pPr algn="l">
              <a:lnSpc>
                <a:spcPts val="4439"/>
              </a:lnSpc>
              <a:spcBef>
                <a:spcPct val="0"/>
              </a:spcBef>
            </a:pPr>
            <a:endParaRPr lang="en-US" sz="3699" spc="33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8715" name="Freeform 41"/>
          <p:cNvSpPr/>
          <p:nvPr/>
        </p:nvSpPr>
        <p:spPr>
          <a:xfrm>
            <a:off x="17393367" y="6761754"/>
            <a:ext cx="293890" cy="293890"/>
          </a:xfrm>
          <a:custGeom>
            <a:avLst/>
            <a:gdLst/>
            <a:ahLst/>
            <a:cxnLst/>
            <a:rect l="l" t="t" r="r" b="b"/>
            <a:pathLst>
              <a:path w="293890" h="293890">
                <a:moveTo>
                  <a:pt x="0" y="0"/>
                </a:moveTo>
                <a:lnTo>
                  <a:pt x="293890" y="0"/>
                </a:lnTo>
                <a:lnTo>
                  <a:pt x="293890" y="293890"/>
                </a:lnTo>
                <a:lnTo>
                  <a:pt x="0" y="293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2"/>
          <p:cNvGrpSpPr/>
          <p:nvPr/>
        </p:nvGrpSpPr>
        <p:grpSpPr>
          <a:xfrm>
            <a:off x="14058995" y="94"/>
            <a:ext cx="1842135" cy="10294620"/>
            <a:chOff x="0" y="0"/>
            <a:chExt cx="2456180" cy="13726160"/>
          </a:xfrm>
        </p:grpSpPr>
        <p:sp>
          <p:nvSpPr>
            <p:cNvPr id="1048716" name="Freeform 3"/>
            <p:cNvSpPr/>
            <p:nvPr/>
          </p:nvSpPr>
          <p:spPr>
            <a:xfrm>
              <a:off x="127" y="7874"/>
              <a:ext cx="2455418" cy="13709650"/>
            </a:xfrm>
            <a:custGeom>
              <a:avLst/>
              <a:gdLst/>
              <a:ahLst/>
              <a:cxnLst/>
              <a:rect l="l" t="t" r="r" b="b"/>
              <a:pathLst>
                <a:path w="2455418" h="13709650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100" name="Group 4"/>
          <p:cNvGrpSpPr/>
          <p:nvPr/>
        </p:nvGrpSpPr>
        <p:grpSpPr>
          <a:xfrm>
            <a:off x="11165774" y="5535200"/>
            <a:ext cx="7129462" cy="4759642"/>
            <a:chOff x="0" y="0"/>
            <a:chExt cx="9505950" cy="6346190"/>
          </a:xfrm>
        </p:grpSpPr>
        <p:sp>
          <p:nvSpPr>
            <p:cNvPr id="1048717" name="Freeform 5"/>
            <p:cNvSpPr/>
            <p:nvPr/>
          </p:nvSpPr>
          <p:spPr>
            <a:xfrm>
              <a:off x="4191" y="1651"/>
              <a:ext cx="9497441" cy="6341999"/>
            </a:xfrm>
            <a:custGeom>
              <a:avLst/>
              <a:gdLst/>
              <a:ahLst/>
              <a:cxnLst/>
              <a:rect l="l" t="t" r="r" b="b"/>
              <a:pathLst>
                <a:path w="9497441" h="6341999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101" name="Group 6"/>
          <p:cNvGrpSpPr/>
          <p:nvPr/>
        </p:nvGrpSpPr>
        <p:grpSpPr>
          <a:xfrm>
            <a:off x="13773150" y="0"/>
            <a:ext cx="4514850" cy="10287000"/>
            <a:chOff x="0" y="0"/>
            <a:chExt cx="6019800" cy="13716000"/>
          </a:xfrm>
        </p:grpSpPr>
        <p:sp>
          <p:nvSpPr>
            <p:cNvPr id="1048718" name="Freeform 7"/>
            <p:cNvSpPr/>
            <p:nvPr/>
          </p:nvSpPr>
          <p:spPr>
            <a:xfrm>
              <a:off x="0" y="0"/>
              <a:ext cx="6019800" cy="13716000"/>
            </a:xfrm>
            <a:custGeom>
              <a:avLst/>
              <a:gdLst/>
              <a:ahLst/>
              <a:cxnLst/>
              <a:rect l="l" t="t" r="r" b="b"/>
              <a:pathLst>
                <a:path w="6019800" h="137160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id="102" name="Group 8"/>
          <p:cNvGrpSpPr/>
          <p:nvPr/>
        </p:nvGrpSpPr>
        <p:grpSpPr>
          <a:xfrm>
            <a:off x="14404317" y="0"/>
            <a:ext cx="3884295" cy="10287000"/>
            <a:chOff x="0" y="0"/>
            <a:chExt cx="5179060" cy="13716000"/>
          </a:xfrm>
        </p:grpSpPr>
        <p:sp>
          <p:nvSpPr>
            <p:cNvPr id="1048719" name="Freeform 9"/>
            <p:cNvSpPr/>
            <p:nvPr/>
          </p:nvSpPr>
          <p:spPr>
            <a:xfrm>
              <a:off x="0" y="0"/>
              <a:ext cx="5178298" cy="13716000"/>
            </a:xfrm>
            <a:custGeom>
              <a:avLst/>
              <a:gdLst/>
              <a:ahLst/>
              <a:cxnLst/>
              <a:rect l="l" t="t" r="r" b="b"/>
              <a:pathLst>
                <a:path w="5178298" h="13716000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id="103" name="Group 10"/>
          <p:cNvGrpSpPr/>
          <p:nvPr/>
        </p:nvGrpSpPr>
        <p:grpSpPr>
          <a:xfrm>
            <a:off x="13401675" y="4572000"/>
            <a:ext cx="4886325" cy="5715000"/>
            <a:chOff x="0" y="0"/>
            <a:chExt cx="6515100" cy="7620000"/>
          </a:xfrm>
        </p:grpSpPr>
        <p:sp>
          <p:nvSpPr>
            <p:cNvPr id="1048720" name="Freeform 11"/>
            <p:cNvSpPr/>
            <p:nvPr/>
          </p:nvSpPr>
          <p:spPr>
            <a:xfrm>
              <a:off x="0" y="0"/>
              <a:ext cx="6515100" cy="7620000"/>
            </a:xfrm>
            <a:custGeom>
              <a:avLst/>
              <a:gdLst/>
              <a:ahLst/>
              <a:cxnLst/>
              <a:rect l="l" t="t" r="r" b="b"/>
              <a:pathLst>
                <a:path w="6515100" h="76200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04" name="Group 12"/>
          <p:cNvGrpSpPr/>
          <p:nvPr/>
        </p:nvGrpSpPr>
        <p:grpSpPr>
          <a:xfrm>
            <a:off x="14006895" y="0"/>
            <a:ext cx="4281488" cy="10287000"/>
            <a:chOff x="0" y="0"/>
            <a:chExt cx="5708650" cy="13716000"/>
          </a:xfrm>
        </p:grpSpPr>
        <p:sp>
          <p:nvSpPr>
            <p:cNvPr id="1048721" name="Freeform 13"/>
            <p:cNvSpPr/>
            <p:nvPr/>
          </p:nvSpPr>
          <p:spPr>
            <a:xfrm>
              <a:off x="0" y="0"/>
              <a:ext cx="5708142" cy="13716000"/>
            </a:xfrm>
            <a:custGeom>
              <a:avLst/>
              <a:gdLst/>
              <a:ahLst/>
              <a:cxnLst/>
              <a:rect l="l" t="t" r="r" b="b"/>
              <a:pathLst>
                <a:path w="5708142" h="13716000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id="105" name="Group 14"/>
          <p:cNvGrpSpPr/>
          <p:nvPr/>
        </p:nvGrpSpPr>
        <p:grpSpPr>
          <a:xfrm>
            <a:off x="16344900" y="0"/>
            <a:ext cx="1943100" cy="10287000"/>
            <a:chOff x="0" y="0"/>
            <a:chExt cx="2590800" cy="13716000"/>
          </a:xfrm>
        </p:grpSpPr>
        <p:sp>
          <p:nvSpPr>
            <p:cNvPr id="1048722" name="Freeform 15"/>
            <p:cNvSpPr/>
            <p:nvPr/>
          </p:nvSpPr>
          <p:spPr>
            <a:xfrm>
              <a:off x="0" y="0"/>
              <a:ext cx="2590800" cy="13716000"/>
            </a:xfrm>
            <a:custGeom>
              <a:avLst/>
              <a:gdLst/>
              <a:ahLst/>
              <a:cxnLst/>
              <a:rect l="l" t="t" r="r" b="b"/>
              <a:pathLst>
                <a:path w="2590800" h="137160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id="106" name="Group 16"/>
          <p:cNvGrpSpPr/>
          <p:nvPr/>
        </p:nvGrpSpPr>
        <p:grpSpPr>
          <a:xfrm>
            <a:off x="16404370" y="0"/>
            <a:ext cx="1884045" cy="10287000"/>
            <a:chOff x="0" y="0"/>
            <a:chExt cx="2512060" cy="13716000"/>
          </a:xfrm>
        </p:grpSpPr>
        <p:sp>
          <p:nvSpPr>
            <p:cNvPr id="1048723" name="Freeform 17"/>
            <p:cNvSpPr/>
            <p:nvPr/>
          </p:nvSpPr>
          <p:spPr>
            <a:xfrm>
              <a:off x="0" y="0"/>
              <a:ext cx="2511552" cy="13716000"/>
            </a:xfrm>
            <a:custGeom>
              <a:avLst/>
              <a:gdLst/>
              <a:ahLst/>
              <a:cxnLst/>
              <a:rect l="l" t="t" r="r" b="b"/>
              <a:pathLst>
                <a:path w="2511552" h="13716000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id="107" name="Group 18"/>
          <p:cNvGrpSpPr/>
          <p:nvPr/>
        </p:nvGrpSpPr>
        <p:grpSpPr>
          <a:xfrm>
            <a:off x="15559088" y="5386388"/>
            <a:ext cx="2728912" cy="4900612"/>
            <a:chOff x="0" y="0"/>
            <a:chExt cx="3638550" cy="6534150"/>
          </a:xfrm>
        </p:grpSpPr>
        <p:sp>
          <p:nvSpPr>
            <p:cNvPr id="1048724" name="Freeform 19"/>
            <p:cNvSpPr/>
            <p:nvPr/>
          </p:nvSpPr>
          <p:spPr>
            <a:xfrm>
              <a:off x="0" y="0"/>
              <a:ext cx="3638550" cy="6534150"/>
            </a:xfrm>
            <a:custGeom>
              <a:avLst/>
              <a:gdLst/>
              <a:ahLst/>
              <a:cxnLst/>
              <a:rect l="l" t="t" r="r" b="b"/>
              <a:pathLst>
                <a:path w="3638550" h="65341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08" name="Group 20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1048725" name="Freeform 21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id="109" name="Group 22"/>
          <p:cNvGrpSpPr/>
          <p:nvPr/>
        </p:nvGrpSpPr>
        <p:grpSpPr>
          <a:xfrm>
            <a:off x="435769" y="542925"/>
            <a:ext cx="471488" cy="485775"/>
            <a:chOff x="0" y="0"/>
            <a:chExt cx="628650" cy="647700"/>
          </a:xfrm>
        </p:grpSpPr>
        <p:sp>
          <p:nvSpPr>
            <p:cNvPr id="1048726" name="Freeform 23"/>
            <p:cNvSpPr/>
            <p:nvPr/>
          </p:nvSpPr>
          <p:spPr>
            <a:xfrm>
              <a:off x="0" y="0"/>
              <a:ext cx="628650" cy="647700"/>
            </a:xfrm>
            <a:custGeom>
              <a:avLst/>
              <a:gdLst/>
              <a:ahLst/>
              <a:cxnLst/>
              <a:rect l="l" t="t" r="r" b="b"/>
              <a:pathLst>
                <a:path w="628650" h="64770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sp>
        <p:nvSpPr>
          <p:cNvPr id="1048727" name="Freeform 24"/>
          <p:cNvSpPr/>
          <p:nvPr/>
        </p:nvSpPr>
        <p:spPr>
          <a:xfrm>
            <a:off x="1014412" y="9701212"/>
            <a:ext cx="3214688" cy="300038"/>
          </a:xfrm>
          <a:custGeom>
            <a:avLst/>
            <a:gdLst/>
            <a:ahLst/>
            <a:cxnLst/>
            <a:rect l="l" t="t" r="r" b="b"/>
            <a:pathLst>
              <a:path w="3214688" h="30003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666" r="-66666"/>
            </a:stretch>
          </a:blipFill>
        </p:spPr>
      </p:sp>
      <p:sp>
        <p:nvSpPr>
          <p:cNvPr id="1048728" name="TextBox 25"/>
          <p:cNvSpPr txBox="1"/>
          <p:nvPr/>
        </p:nvSpPr>
        <p:spPr>
          <a:xfrm>
            <a:off x="1126658" y="2915703"/>
            <a:ext cx="12383691" cy="4962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2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Know your target customer understand your target </a:t>
            </a:r>
          </a:p>
          <a:p>
            <a:pPr algn="l">
              <a:lnSpc>
                <a:spcPts val="4320"/>
              </a:lnSpc>
            </a:pPr>
            <a:r>
              <a:rPr lang="en-US" sz="3600" spc="32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customer in detail</a:t>
            </a:r>
          </a:p>
          <a:p>
            <a:pPr algn="l">
              <a:lnSpc>
                <a:spcPts val="4320"/>
              </a:lnSpc>
            </a:pPr>
            <a:r>
              <a:rPr lang="en-US" sz="3600" spc="32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Understand your business your business strengths.</a:t>
            </a:r>
          </a:p>
          <a:p>
            <a:pPr algn="l">
              <a:lnSpc>
                <a:spcPts val="4320"/>
              </a:lnSpc>
            </a:pPr>
            <a:r>
              <a:rPr lang="en-US" sz="3600" spc="32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Explain the value explain how your product or </a:t>
            </a:r>
          </a:p>
          <a:p>
            <a:pPr algn="l">
              <a:lnSpc>
                <a:spcPts val="4320"/>
              </a:lnSpc>
            </a:pPr>
            <a:r>
              <a:rPr lang="en-US" sz="3600" spc="32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service offer value.</a:t>
            </a:r>
          </a:p>
          <a:p>
            <a:pPr algn="l">
              <a:lnSpc>
                <a:spcPts val="4320"/>
              </a:lnSpc>
            </a:pPr>
            <a:r>
              <a:rPr lang="en-US" sz="3600" spc="32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Track the market monitor what competitors are doing </a:t>
            </a:r>
          </a:p>
          <a:p>
            <a:pPr algn="l">
              <a:lnSpc>
                <a:spcPts val="4320"/>
              </a:lnSpc>
            </a:pPr>
            <a:r>
              <a:rPr lang="en-US" sz="3600" spc="32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Quantify your value your offers </a:t>
            </a:r>
          </a:p>
          <a:p>
            <a:pPr algn="l">
              <a:lnSpc>
                <a:spcPts val="4320"/>
              </a:lnSpc>
            </a:pPr>
            <a:r>
              <a:rPr lang="en-US" sz="3600" spc="32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Use interactive content to promote your value proposition.</a:t>
            </a:r>
          </a:p>
          <a:p>
            <a:pPr algn="l">
              <a:lnSpc>
                <a:spcPts val="4320"/>
              </a:lnSpc>
            </a:pPr>
            <a:endParaRPr lang="en-US" sz="3600" spc="32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8729" name="TextBox 26"/>
          <p:cNvSpPr txBox="1"/>
          <p:nvPr/>
        </p:nvSpPr>
        <p:spPr>
          <a:xfrm>
            <a:off x="837248" y="1290637"/>
            <a:ext cx="14644688" cy="85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37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OUR SOLUTION AND ITS VALUE PROPOSITION</a:t>
            </a:r>
          </a:p>
        </p:txBody>
      </p:sp>
      <p:sp>
        <p:nvSpPr>
          <p:cNvPr id="1048730" name="Freeform 27"/>
          <p:cNvSpPr/>
          <p:nvPr/>
        </p:nvSpPr>
        <p:spPr>
          <a:xfrm>
            <a:off x="760311" y="3151236"/>
            <a:ext cx="293890" cy="293890"/>
          </a:xfrm>
          <a:custGeom>
            <a:avLst/>
            <a:gdLst/>
            <a:ahLst/>
            <a:cxnLst/>
            <a:rect l="l" t="t" r="r" b="b"/>
            <a:pathLst>
              <a:path w="293890" h="293890">
                <a:moveTo>
                  <a:pt x="0" y="0"/>
                </a:moveTo>
                <a:lnTo>
                  <a:pt x="293890" y="0"/>
                </a:lnTo>
                <a:lnTo>
                  <a:pt x="293890" y="293889"/>
                </a:lnTo>
                <a:lnTo>
                  <a:pt x="0" y="293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31" name="Freeform 28"/>
          <p:cNvSpPr/>
          <p:nvPr/>
        </p:nvSpPr>
        <p:spPr>
          <a:xfrm>
            <a:off x="760311" y="4196273"/>
            <a:ext cx="293890" cy="293890"/>
          </a:xfrm>
          <a:custGeom>
            <a:avLst/>
            <a:gdLst/>
            <a:ahLst/>
            <a:cxnLst/>
            <a:rect l="l" t="t" r="r" b="b"/>
            <a:pathLst>
              <a:path w="293890" h="293890">
                <a:moveTo>
                  <a:pt x="0" y="0"/>
                </a:moveTo>
                <a:lnTo>
                  <a:pt x="293890" y="0"/>
                </a:lnTo>
                <a:lnTo>
                  <a:pt x="293890" y="293890"/>
                </a:lnTo>
                <a:lnTo>
                  <a:pt x="0" y="293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32" name="Freeform 29"/>
          <p:cNvSpPr/>
          <p:nvPr/>
        </p:nvSpPr>
        <p:spPr>
          <a:xfrm>
            <a:off x="760311" y="4711178"/>
            <a:ext cx="293890" cy="293890"/>
          </a:xfrm>
          <a:custGeom>
            <a:avLst/>
            <a:gdLst/>
            <a:ahLst/>
            <a:cxnLst/>
            <a:rect l="l" t="t" r="r" b="b"/>
            <a:pathLst>
              <a:path w="293890" h="293890">
                <a:moveTo>
                  <a:pt x="0" y="0"/>
                </a:moveTo>
                <a:lnTo>
                  <a:pt x="293890" y="0"/>
                </a:lnTo>
                <a:lnTo>
                  <a:pt x="293890" y="293890"/>
                </a:lnTo>
                <a:lnTo>
                  <a:pt x="0" y="293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33" name="Freeform 30"/>
          <p:cNvSpPr/>
          <p:nvPr/>
        </p:nvSpPr>
        <p:spPr>
          <a:xfrm>
            <a:off x="812872" y="5721148"/>
            <a:ext cx="293890" cy="293890"/>
          </a:xfrm>
          <a:custGeom>
            <a:avLst/>
            <a:gdLst/>
            <a:ahLst/>
            <a:cxnLst/>
            <a:rect l="l" t="t" r="r" b="b"/>
            <a:pathLst>
              <a:path w="293890" h="293890">
                <a:moveTo>
                  <a:pt x="0" y="0"/>
                </a:moveTo>
                <a:lnTo>
                  <a:pt x="293890" y="0"/>
                </a:lnTo>
                <a:lnTo>
                  <a:pt x="293890" y="293890"/>
                </a:lnTo>
                <a:lnTo>
                  <a:pt x="0" y="293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34" name="Freeform 31"/>
          <p:cNvSpPr/>
          <p:nvPr/>
        </p:nvSpPr>
        <p:spPr>
          <a:xfrm>
            <a:off x="812872" y="6287675"/>
            <a:ext cx="293890" cy="293890"/>
          </a:xfrm>
          <a:custGeom>
            <a:avLst/>
            <a:gdLst/>
            <a:ahLst/>
            <a:cxnLst/>
            <a:rect l="l" t="t" r="r" b="b"/>
            <a:pathLst>
              <a:path w="293890" h="293890">
                <a:moveTo>
                  <a:pt x="0" y="0"/>
                </a:moveTo>
                <a:lnTo>
                  <a:pt x="293890" y="0"/>
                </a:lnTo>
                <a:lnTo>
                  <a:pt x="293890" y="293890"/>
                </a:lnTo>
                <a:lnTo>
                  <a:pt x="0" y="293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35" name="Freeform 32"/>
          <p:cNvSpPr/>
          <p:nvPr/>
        </p:nvSpPr>
        <p:spPr>
          <a:xfrm>
            <a:off x="812872" y="6838740"/>
            <a:ext cx="293890" cy="293890"/>
          </a:xfrm>
          <a:custGeom>
            <a:avLst/>
            <a:gdLst/>
            <a:ahLst/>
            <a:cxnLst/>
            <a:rect l="l" t="t" r="r" b="b"/>
            <a:pathLst>
              <a:path w="293890" h="293890">
                <a:moveTo>
                  <a:pt x="0" y="0"/>
                </a:moveTo>
                <a:lnTo>
                  <a:pt x="293890" y="0"/>
                </a:lnTo>
                <a:lnTo>
                  <a:pt x="293890" y="293890"/>
                </a:lnTo>
                <a:lnTo>
                  <a:pt x="0" y="293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736" name="AutoShape 33"/>
          <p:cNvSpPr/>
          <p:nvPr/>
        </p:nvSpPr>
        <p:spPr>
          <a:xfrm flipV="1">
            <a:off x="947727" y="2149792"/>
            <a:ext cx="13782778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97152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20" y="8466879"/>
            <a:ext cx="6546730" cy="2019243"/>
          </a:xfrm>
          <a:prstGeom prst="rect">
            <a:avLst/>
          </a:prstGeom>
        </p:spPr>
      </p:pic>
      <p:sp>
        <p:nvSpPr>
          <p:cNvPr id="1048737" name="Freeform 35"/>
          <p:cNvSpPr/>
          <p:nvPr/>
        </p:nvSpPr>
        <p:spPr>
          <a:xfrm>
            <a:off x="9608344" y="7452465"/>
            <a:ext cx="7315200" cy="3059683"/>
          </a:xfrm>
          <a:custGeom>
            <a:avLst/>
            <a:gdLst/>
            <a:ahLst/>
            <a:cxnLst/>
            <a:rect l="l" t="t" r="r" b="b"/>
            <a:pathLst>
              <a:path w="7315200" h="3059683">
                <a:moveTo>
                  <a:pt x="0" y="0"/>
                </a:moveTo>
                <a:lnTo>
                  <a:pt x="7315200" y="0"/>
                </a:lnTo>
                <a:lnTo>
                  <a:pt x="7315200" y="3059684"/>
                </a:lnTo>
                <a:lnTo>
                  <a:pt x="0" y="3059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48738" name="TextBox 36"/>
          <p:cNvSpPr txBox="1"/>
          <p:nvPr/>
        </p:nvSpPr>
        <p:spPr>
          <a:xfrm>
            <a:off x="17030127" y="9707466"/>
            <a:ext cx="226693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2"/>
          <p:cNvGrpSpPr/>
          <p:nvPr/>
        </p:nvGrpSpPr>
        <p:grpSpPr>
          <a:xfrm>
            <a:off x="14058995" y="94"/>
            <a:ext cx="1842135" cy="10294620"/>
            <a:chOff x="0" y="0"/>
            <a:chExt cx="2456180" cy="13726160"/>
          </a:xfrm>
        </p:grpSpPr>
        <p:sp>
          <p:nvSpPr>
            <p:cNvPr id="1048739" name="Freeform 3"/>
            <p:cNvSpPr/>
            <p:nvPr/>
          </p:nvSpPr>
          <p:spPr>
            <a:xfrm>
              <a:off x="127" y="7874"/>
              <a:ext cx="2455418" cy="13709650"/>
            </a:xfrm>
            <a:custGeom>
              <a:avLst/>
              <a:gdLst/>
              <a:ahLst/>
              <a:cxnLst/>
              <a:rect l="l" t="t" r="r" b="b"/>
              <a:pathLst>
                <a:path w="2455418" h="13709650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112" name="Group 4"/>
          <p:cNvGrpSpPr/>
          <p:nvPr/>
        </p:nvGrpSpPr>
        <p:grpSpPr>
          <a:xfrm>
            <a:off x="11165774" y="5535200"/>
            <a:ext cx="7129462" cy="4759642"/>
            <a:chOff x="0" y="0"/>
            <a:chExt cx="9505950" cy="6346190"/>
          </a:xfrm>
        </p:grpSpPr>
        <p:sp>
          <p:nvSpPr>
            <p:cNvPr id="1048740" name="Freeform 5"/>
            <p:cNvSpPr/>
            <p:nvPr/>
          </p:nvSpPr>
          <p:spPr>
            <a:xfrm>
              <a:off x="4191" y="1651"/>
              <a:ext cx="9497441" cy="6341999"/>
            </a:xfrm>
            <a:custGeom>
              <a:avLst/>
              <a:gdLst/>
              <a:ahLst/>
              <a:cxnLst/>
              <a:rect l="l" t="t" r="r" b="b"/>
              <a:pathLst>
                <a:path w="9497441" h="6341999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113" name="Group 6"/>
          <p:cNvGrpSpPr/>
          <p:nvPr/>
        </p:nvGrpSpPr>
        <p:grpSpPr>
          <a:xfrm>
            <a:off x="13773150" y="0"/>
            <a:ext cx="4514850" cy="10287000"/>
            <a:chOff x="0" y="0"/>
            <a:chExt cx="6019800" cy="13716000"/>
          </a:xfrm>
        </p:grpSpPr>
        <p:sp>
          <p:nvSpPr>
            <p:cNvPr id="1048741" name="Freeform 7"/>
            <p:cNvSpPr/>
            <p:nvPr/>
          </p:nvSpPr>
          <p:spPr>
            <a:xfrm>
              <a:off x="0" y="0"/>
              <a:ext cx="6019800" cy="13716000"/>
            </a:xfrm>
            <a:custGeom>
              <a:avLst/>
              <a:gdLst/>
              <a:ahLst/>
              <a:cxnLst/>
              <a:rect l="l" t="t" r="r" b="b"/>
              <a:pathLst>
                <a:path w="6019800" h="137160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id="114" name="Group 8"/>
          <p:cNvGrpSpPr/>
          <p:nvPr/>
        </p:nvGrpSpPr>
        <p:grpSpPr>
          <a:xfrm>
            <a:off x="14404317" y="0"/>
            <a:ext cx="3884295" cy="10287000"/>
            <a:chOff x="0" y="0"/>
            <a:chExt cx="5179060" cy="13716000"/>
          </a:xfrm>
        </p:grpSpPr>
        <p:sp>
          <p:nvSpPr>
            <p:cNvPr id="1048742" name="Freeform 9"/>
            <p:cNvSpPr/>
            <p:nvPr/>
          </p:nvSpPr>
          <p:spPr>
            <a:xfrm>
              <a:off x="0" y="0"/>
              <a:ext cx="5178298" cy="13716000"/>
            </a:xfrm>
            <a:custGeom>
              <a:avLst/>
              <a:gdLst/>
              <a:ahLst/>
              <a:cxnLst/>
              <a:rect l="l" t="t" r="r" b="b"/>
              <a:pathLst>
                <a:path w="5178298" h="13716000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id="115" name="Group 10"/>
          <p:cNvGrpSpPr/>
          <p:nvPr/>
        </p:nvGrpSpPr>
        <p:grpSpPr>
          <a:xfrm>
            <a:off x="13401675" y="4572000"/>
            <a:ext cx="4886325" cy="5715000"/>
            <a:chOff x="0" y="0"/>
            <a:chExt cx="6515100" cy="7620000"/>
          </a:xfrm>
        </p:grpSpPr>
        <p:sp>
          <p:nvSpPr>
            <p:cNvPr id="1048743" name="Freeform 11"/>
            <p:cNvSpPr/>
            <p:nvPr/>
          </p:nvSpPr>
          <p:spPr>
            <a:xfrm>
              <a:off x="0" y="0"/>
              <a:ext cx="6515100" cy="7620000"/>
            </a:xfrm>
            <a:custGeom>
              <a:avLst/>
              <a:gdLst/>
              <a:ahLst/>
              <a:cxnLst/>
              <a:rect l="l" t="t" r="r" b="b"/>
              <a:pathLst>
                <a:path w="6515100" h="76200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16" name="Group 12"/>
          <p:cNvGrpSpPr/>
          <p:nvPr/>
        </p:nvGrpSpPr>
        <p:grpSpPr>
          <a:xfrm>
            <a:off x="14006895" y="0"/>
            <a:ext cx="4281488" cy="10287000"/>
            <a:chOff x="0" y="0"/>
            <a:chExt cx="5708650" cy="13716000"/>
          </a:xfrm>
        </p:grpSpPr>
        <p:sp>
          <p:nvSpPr>
            <p:cNvPr id="1048744" name="Freeform 13"/>
            <p:cNvSpPr/>
            <p:nvPr/>
          </p:nvSpPr>
          <p:spPr>
            <a:xfrm>
              <a:off x="0" y="0"/>
              <a:ext cx="5708142" cy="13716000"/>
            </a:xfrm>
            <a:custGeom>
              <a:avLst/>
              <a:gdLst/>
              <a:ahLst/>
              <a:cxnLst/>
              <a:rect l="l" t="t" r="r" b="b"/>
              <a:pathLst>
                <a:path w="5708142" h="13716000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id="117" name="Group 14"/>
          <p:cNvGrpSpPr/>
          <p:nvPr/>
        </p:nvGrpSpPr>
        <p:grpSpPr>
          <a:xfrm>
            <a:off x="16344900" y="0"/>
            <a:ext cx="1943100" cy="10287000"/>
            <a:chOff x="0" y="0"/>
            <a:chExt cx="2590800" cy="13716000"/>
          </a:xfrm>
        </p:grpSpPr>
        <p:sp>
          <p:nvSpPr>
            <p:cNvPr id="1048745" name="Freeform 15"/>
            <p:cNvSpPr/>
            <p:nvPr/>
          </p:nvSpPr>
          <p:spPr>
            <a:xfrm>
              <a:off x="0" y="0"/>
              <a:ext cx="2590800" cy="13716000"/>
            </a:xfrm>
            <a:custGeom>
              <a:avLst/>
              <a:gdLst/>
              <a:ahLst/>
              <a:cxnLst/>
              <a:rect l="l" t="t" r="r" b="b"/>
              <a:pathLst>
                <a:path w="2590800" h="137160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id="118" name="Group 16"/>
          <p:cNvGrpSpPr/>
          <p:nvPr/>
        </p:nvGrpSpPr>
        <p:grpSpPr>
          <a:xfrm>
            <a:off x="16404370" y="0"/>
            <a:ext cx="1884045" cy="10287000"/>
            <a:chOff x="0" y="0"/>
            <a:chExt cx="2512060" cy="13716000"/>
          </a:xfrm>
        </p:grpSpPr>
        <p:sp>
          <p:nvSpPr>
            <p:cNvPr id="1048746" name="Freeform 17"/>
            <p:cNvSpPr/>
            <p:nvPr/>
          </p:nvSpPr>
          <p:spPr>
            <a:xfrm>
              <a:off x="0" y="0"/>
              <a:ext cx="2511552" cy="13716000"/>
            </a:xfrm>
            <a:custGeom>
              <a:avLst/>
              <a:gdLst/>
              <a:ahLst/>
              <a:cxnLst/>
              <a:rect l="l" t="t" r="r" b="b"/>
              <a:pathLst>
                <a:path w="2511552" h="13716000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id="119" name="Group 18"/>
          <p:cNvGrpSpPr/>
          <p:nvPr/>
        </p:nvGrpSpPr>
        <p:grpSpPr>
          <a:xfrm>
            <a:off x="15559088" y="5386388"/>
            <a:ext cx="2728912" cy="4900612"/>
            <a:chOff x="0" y="0"/>
            <a:chExt cx="3638550" cy="6534150"/>
          </a:xfrm>
        </p:grpSpPr>
        <p:sp>
          <p:nvSpPr>
            <p:cNvPr id="1048747" name="Freeform 19"/>
            <p:cNvSpPr/>
            <p:nvPr/>
          </p:nvSpPr>
          <p:spPr>
            <a:xfrm>
              <a:off x="0" y="0"/>
              <a:ext cx="3638550" cy="6534150"/>
            </a:xfrm>
            <a:custGeom>
              <a:avLst/>
              <a:gdLst/>
              <a:ahLst/>
              <a:cxnLst/>
              <a:rect l="l" t="t" r="r" b="b"/>
              <a:pathLst>
                <a:path w="3638550" h="65341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20" name="Group 20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1048748" name="Freeform 21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sp>
        <p:nvSpPr>
          <p:cNvPr id="1048749" name="TextBox 22"/>
          <p:cNvSpPr txBox="1"/>
          <p:nvPr/>
        </p:nvSpPr>
        <p:spPr>
          <a:xfrm>
            <a:off x="1132998" y="559116"/>
            <a:ext cx="16022002" cy="115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Dataset Description</a:t>
            </a:r>
          </a:p>
        </p:txBody>
      </p:sp>
      <p:sp>
        <p:nvSpPr>
          <p:cNvPr id="1048750" name="TextBox 23"/>
          <p:cNvSpPr txBox="1"/>
          <p:nvPr/>
        </p:nvSpPr>
        <p:spPr>
          <a:xfrm>
            <a:off x="1381610" y="2686050"/>
            <a:ext cx="13022707" cy="375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spc="3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 logistics company dataset may include information about the content of shipment and how to delivery them to their intended destination.</a:t>
            </a:r>
          </a:p>
          <a:p>
            <a:pPr algn="l">
              <a:lnSpc>
                <a:spcPts val="4200"/>
              </a:lnSpc>
            </a:pPr>
            <a:endParaRPr lang="en-US" sz="3500" spc="3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500" spc="3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 may also include information about the logistics company services which could included both international and domestics operations. </a:t>
            </a:r>
          </a:p>
        </p:txBody>
      </p:sp>
      <p:sp>
        <p:nvSpPr>
          <p:cNvPr id="1048751" name="AutoShape 24"/>
          <p:cNvSpPr/>
          <p:nvPr/>
        </p:nvSpPr>
        <p:spPr>
          <a:xfrm flipV="1">
            <a:off x="1132998" y="1715451"/>
            <a:ext cx="9066342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752" name="Freeform 25"/>
          <p:cNvSpPr/>
          <p:nvPr/>
        </p:nvSpPr>
        <p:spPr>
          <a:xfrm>
            <a:off x="830842" y="2882983"/>
            <a:ext cx="395717" cy="395717"/>
          </a:xfrm>
          <a:custGeom>
            <a:avLst/>
            <a:gdLst/>
            <a:ahLst/>
            <a:cxnLst/>
            <a:rect l="l" t="t" r="r" b="b"/>
            <a:pathLst>
              <a:path w="395717" h="395717">
                <a:moveTo>
                  <a:pt x="0" y="0"/>
                </a:moveTo>
                <a:lnTo>
                  <a:pt x="395716" y="0"/>
                </a:lnTo>
                <a:lnTo>
                  <a:pt x="395716" y="395717"/>
                </a:lnTo>
                <a:lnTo>
                  <a:pt x="0" y="395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753" name="Freeform 26"/>
          <p:cNvSpPr/>
          <p:nvPr/>
        </p:nvSpPr>
        <p:spPr>
          <a:xfrm>
            <a:off x="830842" y="4990671"/>
            <a:ext cx="395717" cy="395717"/>
          </a:xfrm>
          <a:custGeom>
            <a:avLst/>
            <a:gdLst/>
            <a:ahLst/>
            <a:cxnLst/>
            <a:rect l="l" t="t" r="r" b="b"/>
            <a:pathLst>
              <a:path w="395717" h="395717">
                <a:moveTo>
                  <a:pt x="0" y="0"/>
                </a:moveTo>
                <a:lnTo>
                  <a:pt x="395716" y="0"/>
                </a:lnTo>
                <a:lnTo>
                  <a:pt x="395716" y="395717"/>
                </a:lnTo>
                <a:lnTo>
                  <a:pt x="0" y="395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2"/>
          <p:cNvGrpSpPr/>
          <p:nvPr/>
        </p:nvGrpSpPr>
        <p:grpSpPr>
          <a:xfrm>
            <a:off x="14058995" y="94"/>
            <a:ext cx="1842135" cy="10294620"/>
            <a:chOff x="0" y="0"/>
            <a:chExt cx="2456180" cy="13726160"/>
          </a:xfrm>
        </p:grpSpPr>
        <p:sp>
          <p:nvSpPr>
            <p:cNvPr id="1048754" name="Freeform 3"/>
            <p:cNvSpPr/>
            <p:nvPr/>
          </p:nvSpPr>
          <p:spPr>
            <a:xfrm>
              <a:off x="127" y="7874"/>
              <a:ext cx="2455418" cy="13709650"/>
            </a:xfrm>
            <a:custGeom>
              <a:avLst/>
              <a:gdLst/>
              <a:ahLst/>
              <a:cxnLst/>
              <a:rect l="l" t="t" r="r" b="b"/>
              <a:pathLst>
                <a:path w="2455418" h="13709650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123" name="Group 4"/>
          <p:cNvGrpSpPr/>
          <p:nvPr/>
        </p:nvGrpSpPr>
        <p:grpSpPr>
          <a:xfrm>
            <a:off x="11165774" y="5535200"/>
            <a:ext cx="7129462" cy="4759642"/>
            <a:chOff x="0" y="0"/>
            <a:chExt cx="9505950" cy="6346190"/>
          </a:xfrm>
        </p:grpSpPr>
        <p:sp>
          <p:nvSpPr>
            <p:cNvPr id="1048755" name="Freeform 5"/>
            <p:cNvSpPr/>
            <p:nvPr/>
          </p:nvSpPr>
          <p:spPr>
            <a:xfrm>
              <a:off x="4191" y="1651"/>
              <a:ext cx="9497441" cy="6341999"/>
            </a:xfrm>
            <a:custGeom>
              <a:avLst/>
              <a:gdLst/>
              <a:ahLst/>
              <a:cxnLst/>
              <a:rect l="l" t="t" r="r" b="b"/>
              <a:pathLst>
                <a:path w="9497441" h="6341999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id="124" name="Group 6"/>
          <p:cNvGrpSpPr/>
          <p:nvPr/>
        </p:nvGrpSpPr>
        <p:grpSpPr>
          <a:xfrm>
            <a:off x="13773150" y="0"/>
            <a:ext cx="4514850" cy="10287000"/>
            <a:chOff x="0" y="0"/>
            <a:chExt cx="6019800" cy="13716000"/>
          </a:xfrm>
        </p:grpSpPr>
        <p:sp>
          <p:nvSpPr>
            <p:cNvPr id="1048756" name="Freeform 7"/>
            <p:cNvSpPr/>
            <p:nvPr/>
          </p:nvSpPr>
          <p:spPr>
            <a:xfrm>
              <a:off x="0" y="0"/>
              <a:ext cx="6019800" cy="13716000"/>
            </a:xfrm>
            <a:custGeom>
              <a:avLst/>
              <a:gdLst/>
              <a:ahLst/>
              <a:cxnLst/>
              <a:rect l="l" t="t" r="r" b="b"/>
              <a:pathLst>
                <a:path w="6019800" h="137160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id="125" name="Group 8"/>
          <p:cNvGrpSpPr/>
          <p:nvPr/>
        </p:nvGrpSpPr>
        <p:grpSpPr>
          <a:xfrm>
            <a:off x="14404317" y="0"/>
            <a:ext cx="3884295" cy="10287000"/>
            <a:chOff x="0" y="0"/>
            <a:chExt cx="5179060" cy="13716000"/>
          </a:xfrm>
        </p:grpSpPr>
        <p:sp>
          <p:nvSpPr>
            <p:cNvPr id="1048757" name="Freeform 9"/>
            <p:cNvSpPr/>
            <p:nvPr/>
          </p:nvSpPr>
          <p:spPr>
            <a:xfrm>
              <a:off x="0" y="0"/>
              <a:ext cx="5178298" cy="13716000"/>
            </a:xfrm>
            <a:custGeom>
              <a:avLst/>
              <a:gdLst/>
              <a:ahLst/>
              <a:cxnLst/>
              <a:rect l="l" t="t" r="r" b="b"/>
              <a:pathLst>
                <a:path w="5178298" h="13716000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id="126" name="Group 10"/>
          <p:cNvGrpSpPr/>
          <p:nvPr/>
        </p:nvGrpSpPr>
        <p:grpSpPr>
          <a:xfrm>
            <a:off x="13401675" y="4572000"/>
            <a:ext cx="4886325" cy="5715000"/>
            <a:chOff x="0" y="0"/>
            <a:chExt cx="6515100" cy="7620000"/>
          </a:xfrm>
        </p:grpSpPr>
        <p:sp>
          <p:nvSpPr>
            <p:cNvPr id="1048758" name="Freeform 11"/>
            <p:cNvSpPr/>
            <p:nvPr/>
          </p:nvSpPr>
          <p:spPr>
            <a:xfrm>
              <a:off x="0" y="0"/>
              <a:ext cx="6515100" cy="7620000"/>
            </a:xfrm>
            <a:custGeom>
              <a:avLst/>
              <a:gdLst/>
              <a:ahLst/>
              <a:cxnLst/>
              <a:rect l="l" t="t" r="r" b="b"/>
              <a:pathLst>
                <a:path w="6515100" h="76200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27" name="Group 12"/>
          <p:cNvGrpSpPr/>
          <p:nvPr/>
        </p:nvGrpSpPr>
        <p:grpSpPr>
          <a:xfrm>
            <a:off x="14006895" y="0"/>
            <a:ext cx="4281488" cy="10287000"/>
            <a:chOff x="0" y="0"/>
            <a:chExt cx="5708650" cy="13716000"/>
          </a:xfrm>
        </p:grpSpPr>
        <p:sp>
          <p:nvSpPr>
            <p:cNvPr id="1048759" name="Freeform 13"/>
            <p:cNvSpPr/>
            <p:nvPr/>
          </p:nvSpPr>
          <p:spPr>
            <a:xfrm>
              <a:off x="0" y="0"/>
              <a:ext cx="5708142" cy="13716000"/>
            </a:xfrm>
            <a:custGeom>
              <a:avLst/>
              <a:gdLst/>
              <a:ahLst/>
              <a:cxnLst/>
              <a:rect l="l" t="t" r="r" b="b"/>
              <a:pathLst>
                <a:path w="5708142" h="13716000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id="128" name="Group 14"/>
          <p:cNvGrpSpPr/>
          <p:nvPr/>
        </p:nvGrpSpPr>
        <p:grpSpPr>
          <a:xfrm>
            <a:off x="16344900" y="0"/>
            <a:ext cx="1943100" cy="10287000"/>
            <a:chOff x="0" y="0"/>
            <a:chExt cx="2590800" cy="13716000"/>
          </a:xfrm>
        </p:grpSpPr>
        <p:sp>
          <p:nvSpPr>
            <p:cNvPr id="1048760" name="Freeform 15"/>
            <p:cNvSpPr/>
            <p:nvPr/>
          </p:nvSpPr>
          <p:spPr>
            <a:xfrm>
              <a:off x="0" y="0"/>
              <a:ext cx="2590800" cy="13716000"/>
            </a:xfrm>
            <a:custGeom>
              <a:avLst/>
              <a:gdLst/>
              <a:ahLst/>
              <a:cxnLst/>
              <a:rect l="l" t="t" r="r" b="b"/>
              <a:pathLst>
                <a:path w="2590800" h="137160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id="129" name="Group 16"/>
          <p:cNvGrpSpPr/>
          <p:nvPr/>
        </p:nvGrpSpPr>
        <p:grpSpPr>
          <a:xfrm>
            <a:off x="16404370" y="0"/>
            <a:ext cx="1884045" cy="10287000"/>
            <a:chOff x="0" y="0"/>
            <a:chExt cx="2512060" cy="13716000"/>
          </a:xfrm>
        </p:grpSpPr>
        <p:sp>
          <p:nvSpPr>
            <p:cNvPr id="1048761" name="Freeform 17"/>
            <p:cNvSpPr/>
            <p:nvPr/>
          </p:nvSpPr>
          <p:spPr>
            <a:xfrm>
              <a:off x="0" y="0"/>
              <a:ext cx="2511552" cy="13716000"/>
            </a:xfrm>
            <a:custGeom>
              <a:avLst/>
              <a:gdLst/>
              <a:ahLst/>
              <a:cxnLst/>
              <a:rect l="l" t="t" r="r" b="b"/>
              <a:pathLst>
                <a:path w="2511552" h="13716000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id="130" name="Group 18"/>
          <p:cNvGrpSpPr/>
          <p:nvPr/>
        </p:nvGrpSpPr>
        <p:grpSpPr>
          <a:xfrm>
            <a:off x="15559088" y="5386388"/>
            <a:ext cx="2728912" cy="4900612"/>
            <a:chOff x="0" y="0"/>
            <a:chExt cx="3638550" cy="6534150"/>
          </a:xfrm>
        </p:grpSpPr>
        <p:sp>
          <p:nvSpPr>
            <p:cNvPr id="1048762" name="Freeform 19"/>
            <p:cNvSpPr/>
            <p:nvPr/>
          </p:nvSpPr>
          <p:spPr>
            <a:xfrm>
              <a:off x="0" y="0"/>
              <a:ext cx="3638550" cy="6534150"/>
            </a:xfrm>
            <a:custGeom>
              <a:avLst/>
              <a:gdLst/>
              <a:ahLst/>
              <a:cxnLst/>
              <a:rect l="l" t="t" r="r" b="b"/>
              <a:pathLst>
                <a:path w="3638550" h="65341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id="131" name="Group 20"/>
          <p:cNvGrpSpPr/>
          <p:nvPr/>
        </p:nvGrpSpPr>
        <p:grpSpPr>
          <a:xfrm>
            <a:off x="0" y="6015038"/>
            <a:ext cx="671512" cy="4271962"/>
            <a:chOff x="0" y="0"/>
            <a:chExt cx="895350" cy="5695950"/>
          </a:xfrm>
        </p:grpSpPr>
        <p:sp>
          <p:nvSpPr>
            <p:cNvPr id="1048763" name="Freeform 21"/>
            <p:cNvSpPr/>
            <p:nvPr/>
          </p:nvSpPr>
          <p:spPr>
            <a:xfrm>
              <a:off x="0" y="0"/>
              <a:ext cx="895350" cy="5695950"/>
            </a:xfrm>
            <a:custGeom>
              <a:avLst/>
              <a:gdLst/>
              <a:ahLst/>
              <a:cxnLst/>
              <a:rect l="l" t="t" r="r" b="b"/>
              <a:pathLst>
                <a:path w="895350" h="56959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id="132" name="Group 22"/>
          <p:cNvGrpSpPr/>
          <p:nvPr/>
        </p:nvGrpSpPr>
        <p:grpSpPr>
          <a:xfrm>
            <a:off x="11868150" y="5410200"/>
            <a:ext cx="685800" cy="685800"/>
            <a:chOff x="0" y="0"/>
            <a:chExt cx="914400" cy="914400"/>
          </a:xfrm>
        </p:grpSpPr>
        <p:sp>
          <p:nvSpPr>
            <p:cNvPr id="1048764" name="Freeform 23"/>
            <p:cNvSpPr/>
            <p:nvPr/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grpSp>
        <p:nvGrpSpPr>
          <p:cNvPr id="133" name="Group 24"/>
          <p:cNvGrpSpPr/>
          <p:nvPr/>
        </p:nvGrpSpPr>
        <p:grpSpPr>
          <a:xfrm>
            <a:off x="12796838" y="513142"/>
            <a:ext cx="471488" cy="485775"/>
            <a:chOff x="0" y="0"/>
            <a:chExt cx="628650" cy="647700"/>
          </a:xfrm>
        </p:grpSpPr>
        <p:sp>
          <p:nvSpPr>
            <p:cNvPr id="1048765" name="Freeform 25"/>
            <p:cNvSpPr/>
            <p:nvPr/>
          </p:nvSpPr>
          <p:spPr>
            <a:xfrm>
              <a:off x="0" y="0"/>
              <a:ext cx="628650" cy="647700"/>
            </a:xfrm>
            <a:custGeom>
              <a:avLst/>
              <a:gdLst/>
              <a:ahLst/>
              <a:cxnLst/>
              <a:rect l="l" t="t" r="r" b="b"/>
              <a:pathLst>
                <a:path w="628650" h="64770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grpSp>
        <p:nvGrpSpPr>
          <p:cNvPr id="134" name="Group 26"/>
          <p:cNvGrpSpPr/>
          <p:nvPr/>
        </p:nvGrpSpPr>
        <p:grpSpPr>
          <a:xfrm>
            <a:off x="12211050" y="6397457"/>
            <a:ext cx="271462" cy="271462"/>
            <a:chOff x="0" y="0"/>
            <a:chExt cx="361950" cy="361950"/>
          </a:xfrm>
        </p:grpSpPr>
        <p:sp>
          <p:nvSpPr>
            <p:cNvPr id="1048766" name="Freeform 27"/>
            <p:cNvSpPr/>
            <p:nvPr/>
          </p:nvSpPr>
          <p:spPr>
            <a:xfrm>
              <a:off x="0" y="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sp>
        <p:nvSpPr>
          <p:cNvPr id="1048767" name="TextBox 28"/>
          <p:cNvSpPr txBox="1"/>
          <p:nvPr/>
        </p:nvSpPr>
        <p:spPr>
          <a:xfrm>
            <a:off x="1109662" y="989392"/>
            <a:ext cx="12720638" cy="99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0"/>
              </a:lnSpc>
            </a:pPr>
            <a:r>
              <a:rPr lang="en-US" sz="6375" spc="30">
                <a:solidFill>
                  <a:srgbClr val="000000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THE "WOW" IN OUR SOLUTION</a:t>
            </a:r>
          </a:p>
        </p:txBody>
      </p:sp>
      <p:sp>
        <p:nvSpPr>
          <p:cNvPr id="1048768" name="TextBox 29"/>
          <p:cNvSpPr txBox="1"/>
          <p:nvPr/>
        </p:nvSpPr>
        <p:spPr>
          <a:xfrm>
            <a:off x="1507563" y="2457450"/>
            <a:ext cx="12322737" cy="646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spc="3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WOW express is a logistics a company that </a:t>
            </a:r>
            <a:r>
              <a:rPr lang="en-US" sz="3500" spc="31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offeres</a:t>
            </a:r>
            <a:r>
              <a:rPr lang="en-US" sz="3500" spc="3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end to end solutions for e- commerce companies in </a:t>
            </a:r>
            <a:r>
              <a:rPr lang="en-US" sz="3500" spc="31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india</a:t>
            </a:r>
            <a:r>
              <a:rPr lang="en-US" sz="3500" spc="3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 They have over 100 centers in 50 cities and handle 70,000 – 75,000 shipments per day. </a:t>
            </a:r>
          </a:p>
          <a:p>
            <a:pPr algn="l">
              <a:lnSpc>
                <a:spcPts val="4200"/>
              </a:lnSpc>
            </a:pPr>
            <a:r>
              <a:rPr lang="en-US" sz="3500" spc="3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WOW express’s services include:</a:t>
            </a:r>
          </a:p>
          <a:p>
            <a:pPr algn="l">
              <a:lnSpc>
                <a:spcPts val="4200"/>
              </a:lnSpc>
            </a:pPr>
            <a:r>
              <a:rPr lang="en-US" sz="3500" spc="3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First mile pickups </a:t>
            </a:r>
          </a:p>
          <a:p>
            <a:pPr algn="l">
              <a:lnSpc>
                <a:spcPts val="4200"/>
              </a:lnSpc>
            </a:pPr>
            <a:r>
              <a:rPr lang="en-US" sz="3500" spc="3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Intra and intercity movement </a:t>
            </a:r>
          </a:p>
          <a:p>
            <a:pPr algn="l">
              <a:lnSpc>
                <a:spcPts val="4200"/>
              </a:lnSpc>
            </a:pPr>
            <a:r>
              <a:rPr lang="en-US" sz="3500" spc="3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last mile deliveries</a:t>
            </a:r>
          </a:p>
          <a:p>
            <a:pPr algn="l">
              <a:lnSpc>
                <a:spcPts val="4200"/>
              </a:lnSpc>
            </a:pPr>
            <a:r>
              <a:rPr lang="en-US" sz="3500" spc="3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Cash on delivery</a:t>
            </a:r>
          </a:p>
          <a:p>
            <a:pPr algn="l">
              <a:lnSpc>
                <a:spcPts val="4200"/>
              </a:lnSpc>
            </a:pPr>
            <a:r>
              <a:rPr lang="en-US" sz="3500" spc="3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Digital payment collection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500" spc="3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Real time visibility and updates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500" spc="31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8769" name="AutoShape 30"/>
          <p:cNvSpPr/>
          <p:nvPr/>
        </p:nvSpPr>
        <p:spPr>
          <a:xfrm>
            <a:off x="1128712" y="1969401"/>
            <a:ext cx="11903869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770" name="Freeform 31"/>
          <p:cNvSpPr/>
          <p:nvPr/>
        </p:nvSpPr>
        <p:spPr>
          <a:xfrm>
            <a:off x="1028700" y="2573303"/>
            <a:ext cx="295658" cy="295658"/>
          </a:xfrm>
          <a:custGeom>
            <a:avLst/>
            <a:gdLst/>
            <a:ahLst/>
            <a:cxnLst/>
            <a:rect l="l" t="t" r="r" b="b"/>
            <a:pathLst>
              <a:path w="295658" h="295658">
                <a:moveTo>
                  <a:pt x="0" y="0"/>
                </a:moveTo>
                <a:lnTo>
                  <a:pt x="295658" y="0"/>
                </a:lnTo>
                <a:lnTo>
                  <a:pt x="295658" y="295658"/>
                </a:lnTo>
                <a:lnTo>
                  <a:pt x="0" y="295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771" name="Freeform 32"/>
          <p:cNvSpPr/>
          <p:nvPr/>
        </p:nvSpPr>
        <p:spPr>
          <a:xfrm>
            <a:off x="1028700" y="5262371"/>
            <a:ext cx="295658" cy="295658"/>
          </a:xfrm>
          <a:custGeom>
            <a:avLst/>
            <a:gdLst/>
            <a:ahLst/>
            <a:cxnLst/>
            <a:rect l="l" t="t" r="r" b="b"/>
            <a:pathLst>
              <a:path w="295658" h="295658">
                <a:moveTo>
                  <a:pt x="0" y="0"/>
                </a:moveTo>
                <a:lnTo>
                  <a:pt x="295658" y="0"/>
                </a:lnTo>
                <a:lnTo>
                  <a:pt x="295658" y="295658"/>
                </a:lnTo>
                <a:lnTo>
                  <a:pt x="0" y="295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772" name="Freeform 33"/>
          <p:cNvSpPr/>
          <p:nvPr/>
        </p:nvSpPr>
        <p:spPr>
          <a:xfrm>
            <a:off x="1028700" y="5867209"/>
            <a:ext cx="295658" cy="295658"/>
          </a:xfrm>
          <a:custGeom>
            <a:avLst/>
            <a:gdLst/>
            <a:ahLst/>
            <a:cxnLst/>
            <a:rect l="l" t="t" r="r" b="b"/>
            <a:pathLst>
              <a:path w="295658" h="295658">
                <a:moveTo>
                  <a:pt x="0" y="0"/>
                </a:moveTo>
                <a:lnTo>
                  <a:pt x="295658" y="0"/>
                </a:lnTo>
                <a:lnTo>
                  <a:pt x="295658" y="295657"/>
                </a:lnTo>
                <a:lnTo>
                  <a:pt x="0" y="295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773" name="Freeform 34"/>
          <p:cNvSpPr/>
          <p:nvPr/>
        </p:nvSpPr>
        <p:spPr>
          <a:xfrm>
            <a:off x="1028700" y="6373262"/>
            <a:ext cx="295658" cy="295658"/>
          </a:xfrm>
          <a:custGeom>
            <a:avLst/>
            <a:gdLst/>
            <a:ahLst/>
            <a:cxnLst/>
            <a:rect l="l" t="t" r="r" b="b"/>
            <a:pathLst>
              <a:path w="295658" h="295658">
                <a:moveTo>
                  <a:pt x="0" y="0"/>
                </a:moveTo>
                <a:lnTo>
                  <a:pt x="295658" y="0"/>
                </a:lnTo>
                <a:lnTo>
                  <a:pt x="295658" y="295658"/>
                </a:lnTo>
                <a:lnTo>
                  <a:pt x="0" y="295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774" name="Freeform 35"/>
          <p:cNvSpPr/>
          <p:nvPr/>
        </p:nvSpPr>
        <p:spPr>
          <a:xfrm>
            <a:off x="1028700" y="6879316"/>
            <a:ext cx="295658" cy="295658"/>
          </a:xfrm>
          <a:custGeom>
            <a:avLst/>
            <a:gdLst/>
            <a:ahLst/>
            <a:cxnLst/>
            <a:rect l="l" t="t" r="r" b="b"/>
            <a:pathLst>
              <a:path w="295658" h="295658">
                <a:moveTo>
                  <a:pt x="0" y="0"/>
                </a:moveTo>
                <a:lnTo>
                  <a:pt x="295658" y="0"/>
                </a:lnTo>
                <a:lnTo>
                  <a:pt x="295658" y="295657"/>
                </a:lnTo>
                <a:lnTo>
                  <a:pt x="0" y="295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775" name="Freeform 36"/>
          <p:cNvSpPr/>
          <p:nvPr/>
        </p:nvSpPr>
        <p:spPr>
          <a:xfrm>
            <a:off x="1028700" y="7385369"/>
            <a:ext cx="295658" cy="295658"/>
          </a:xfrm>
          <a:custGeom>
            <a:avLst/>
            <a:gdLst/>
            <a:ahLst/>
            <a:cxnLst/>
            <a:rect l="l" t="t" r="r" b="b"/>
            <a:pathLst>
              <a:path w="295658" h="295658">
                <a:moveTo>
                  <a:pt x="0" y="0"/>
                </a:moveTo>
                <a:lnTo>
                  <a:pt x="295658" y="0"/>
                </a:lnTo>
                <a:lnTo>
                  <a:pt x="295658" y="295658"/>
                </a:lnTo>
                <a:lnTo>
                  <a:pt x="0" y="295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776" name="Freeform 37"/>
          <p:cNvSpPr/>
          <p:nvPr/>
        </p:nvSpPr>
        <p:spPr>
          <a:xfrm>
            <a:off x="1028700" y="7891423"/>
            <a:ext cx="295658" cy="295658"/>
          </a:xfrm>
          <a:custGeom>
            <a:avLst/>
            <a:gdLst/>
            <a:ahLst/>
            <a:cxnLst/>
            <a:rect l="l" t="t" r="r" b="b"/>
            <a:pathLst>
              <a:path w="295658" h="295658">
                <a:moveTo>
                  <a:pt x="0" y="0"/>
                </a:moveTo>
                <a:lnTo>
                  <a:pt x="295658" y="0"/>
                </a:lnTo>
                <a:lnTo>
                  <a:pt x="295658" y="295658"/>
                </a:lnTo>
                <a:lnTo>
                  <a:pt x="0" y="295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777" name="TextBox 38"/>
          <p:cNvSpPr txBox="1"/>
          <p:nvPr/>
        </p:nvSpPr>
        <p:spPr>
          <a:xfrm>
            <a:off x="1128712" y="9719531"/>
            <a:ext cx="2660333" cy="25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2"/>
              </a:lnSpc>
            </a:pPr>
            <a:r>
              <a:rPr lang="en-US" sz="1650" spc="30">
                <a:solidFill>
                  <a:srgbClr val="2D83C3"/>
                </a:solidFill>
                <a:latin typeface="Trebuchet MS"/>
                <a:ea typeface="Trebuchet MS"/>
                <a:cs typeface="Trebuchet MS"/>
                <a:sym typeface="Trebuchet MS"/>
              </a:rPr>
              <a:t>3/21/2024  </a:t>
            </a:r>
            <a:r>
              <a:rPr lang="en-US" sz="1650" spc="30">
                <a:solidFill>
                  <a:srgbClr val="2D83C3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Annual Review</a:t>
            </a:r>
          </a:p>
        </p:txBody>
      </p:sp>
      <p:sp>
        <p:nvSpPr>
          <p:cNvPr id="1048778" name="TextBox 39"/>
          <p:cNvSpPr txBox="1"/>
          <p:nvPr/>
        </p:nvSpPr>
        <p:spPr>
          <a:xfrm>
            <a:off x="16915827" y="9707466"/>
            <a:ext cx="342900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9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12</Slides>
  <Notes>1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Employee_Data_Analysis_2 (1).pptx</dc:title>
  <dc:creator>RMX3660</dc:creator>
  <cp:lastModifiedBy>kalaivanikumar0211@gmail.com</cp:lastModifiedBy>
  <cp:revision>2</cp:revision>
  <dcterms:created xsi:type="dcterms:W3CDTF">2006-08-14T15:00:00Z</dcterms:created>
  <dcterms:modified xsi:type="dcterms:W3CDTF">2024-09-02T04:32:34Z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b448b0af425f4492b71e0354939ba34f</vt:lpwstr>
  </property>
</Properties>
</file>